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4" r:id="rId3"/>
    <p:sldId id="285" r:id="rId4"/>
    <p:sldId id="272" r:id="rId5"/>
    <p:sldId id="256" r:id="rId6"/>
    <p:sldId id="259" r:id="rId7"/>
    <p:sldId id="273" r:id="rId8"/>
    <p:sldId id="281" r:id="rId9"/>
    <p:sldId id="275" r:id="rId10"/>
    <p:sldId id="260" r:id="rId11"/>
    <p:sldId id="261" r:id="rId12"/>
    <p:sldId id="262" r:id="rId13"/>
    <p:sldId id="263" r:id="rId14"/>
    <p:sldId id="264" r:id="rId15"/>
    <p:sldId id="265" r:id="rId16"/>
    <p:sldId id="266" r:id="rId17"/>
    <p:sldId id="267" r:id="rId18"/>
    <p:sldId id="269" r:id="rId19"/>
    <p:sldId id="270" r:id="rId20"/>
    <p:sldId id="271" r:id="rId21"/>
    <p:sldId id="277" r:id="rId22"/>
    <p:sldId id="282" r:id="rId23"/>
    <p:sldId id="283" r:id="rId24"/>
    <p:sldId id="278" r:id="rId25"/>
    <p:sldId id="279" r:id="rId26"/>
  </p:sldIdLst>
  <p:sldSz cx="9144000" cy="6858000" type="screen4x3"/>
  <p:notesSz cx="6865938" cy="99980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a:srgbClr val="A6D3A7"/>
    <a:srgbClr val="C3D3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94660"/>
  </p:normalViewPr>
  <p:slideViewPr>
    <p:cSldViewPr>
      <p:cViewPr varScale="1">
        <p:scale>
          <a:sx n="83" d="100"/>
          <a:sy n="83" d="100"/>
        </p:scale>
        <p:origin x="-145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da-DK"/>
          </a:p>
        </p:txBody>
      </p:sp>
      <p:sp>
        <p:nvSpPr>
          <p:cNvPr id="3" name="Pladsholder til dato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EEAC3597-72D4-4A1C-9411-DE7916A08D4C}" type="datetimeFigureOut">
              <a:rPr lang="da-DK" smtClean="0"/>
              <a:pPr/>
              <a:t>29-03-2016</a:t>
            </a:fld>
            <a:endParaRPr lang="da-DK"/>
          </a:p>
        </p:txBody>
      </p:sp>
      <p:sp>
        <p:nvSpPr>
          <p:cNvPr id="4" name="Pladsholder til diasbillede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endParaRPr lang="da-DK"/>
          </a:p>
        </p:txBody>
      </p:sp>
      <p:sp>
        <p:nvSpPr>
          <p:cNvPr id="5" name="Pladsholder til noter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da-DK"/>
          </a:p>
        </p:txBody>
      </p:sp>
      <p:sp>
        <p:nvSpPr>
          <p:cNvPr id="7" name="Pladsholder til diasnummer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AD3443B8-95AF-459A-8BDD-AF06653D5BF8}"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282773E-086A-4E41-BA19-3B19AABA87D3}" type="datetimeFigureOut">
              <a:rPr lang="da-DK" smtClean="0"/>
              <a:pPr/>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09289D5-C72B-4D24-9060-1B01DDF2EDCB}"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773E-086A-4E41-BA19-3B19AABA87D3}" type="datetimeFigureOut">
              <a:rPr lang="da-DK" smtClean="0"/>
              <a:pPr/>
              <a:t>29-03-2016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289D5-C72B-4D24-9060-1B01DDF2EDCB}"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71600" y="836712"/>
            <a:ext cx="7250321"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da-DK" sz="4800" b="1" dirty="0" smtClean="0">
                <a:solidFill>
                  <a:srgbClr val="009900"/>
                </a:solidFill>
                <a:latin typeface="Arial" pitchFamily="34" charset="0"/>
                <a:ea typeface="Calibri" pitchFamily="34" charset="0"/>
                <a:cs typeface="Times New Roman" pitchFamily="18" charset="0"/>
              </a:rPr>
              <a:t>Bæredygtig forvaltning og udnyttelse af</a:t>
            </a:r>
            <a:r>
              <a:rPr kumimoji="0" lang="da-DK" sz="4800" b="1" i="0" u="none" strike="noStrike" cap="none" normalizeH="0" baseline="0" dirty="0" smtClean="0">
                <a:ln>
                  <a:noFill/>
                </a:ln>
                <a:solidFill>
                  <a:srgbClr val="009900"/>
                </a:solidFill>
                <a:effectLst/>
                <a:latin typeface="Arial" pitchFamily="34" charset="0"/>
                <a:ea typeface="Calibri" pitchFamily="34" charset="0"/>
                <a:cs typeface="Times New Roman" pitchFamily="18" charset="0"/>
              </a:rPr>
              <a:t> Egebjerg-halvøen</a:t>
            </a:r>
          </a:p>
          <a:p>
            <a:pPr lvl="0" algn="ctr" fontAlgn="base">
              <a:spcBef>
                <a:spcPct val="0"/>
              </a:spcBef>
              <a:spcAft>
                <a:spcPct val="0"/>
              </a:spcAft>
            </a:pPr>
            <a:endParaRPr lang="da-DK" sz="4800" b="1" dirty="0" smtClean="0">
              <a:solidFill>
                <a:srgbClr val="009900"/>
              </a:solidFill>
              <a:latin typeface="Arial" pitchFamily="34" charset="0"/>
              <a:ea typeface="Calibri" pitchFamily="34" charset="0"/>
              <a:cs typeface="Times New Roman" pitchFamily="18" charset="0"/>
            </a:endParaRPr>
          </a:p>
          <a:p>
            <a:pPr lvl="0" algn="ctr" fontAlgn="base">
              <a:spcBef>
                <a:spcPct val="0"/>
              </a:spcBef>
              <a:spcAft>
                <a:spcPct val="0"/>
              </a:spcAft>
            </a:pPr>
            <a:endParaRPr lang="da-DK" sz="4800" b="1" dirty="0" smtClean="0">
              <a:solidFill>
                <a:srgbClr val="009900"/>
              </a:solidFill>
              <a:latin typeface="Arial" pitchFamily="34" charset="0"/>
              <a:ea typeface="Calibri" pitchFamily="34" charset="0"/>
              <a:cs typeface="Times New Roman" pitchFamily="18" charset="0"/>
            </a:endParaRPr>
          </a:p>
          <a:p>
            <a:pPr lvl="0" algn="ctr" fontAlgn="base">
              <a:spcBef>
                <a:spcPct val="0"/>
              </a:spcBef>
              <a:spcAft>
                <a:spcPct val="0"/>
              </a:spcAft>
            </a:pPr>
            <a:r>
              <a:rPr lang="da-DK" sz="2800" b="1" dirty="0" smtClean="0">
                <a:solidFill>
                  <a:srgbClr val="009900"/>
                </a:solidFill>
                <a:latin typeface="Arial" pitchFamily="34" charset="0"/>
                <a:ea typeface="Calibri" pitchFamily="34" charset="0"/>
                <a:cs typeface="Times New Roman" pitchFamily="18" charset="0"/>
              </a:rPr>
              <a:t>Møde med aktørgruppen 31 Marts 2016</a:t>
            </a:r>
            <a:endParaRPr lang="da-DK" sz="3600" dirty="0"/>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3600" b="1" i="0" u="none" strike="noStrike" cap="none" normalizeH="0" baseline="0" dirty="0" smtClean="0">
              <a:ln>
                <a:noFill/>
              </a:ln>
              <a:solidFill>
                <a:srgbClr val="0099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251517" y="1052735"/>
          <a:ext cx="8568957" cy="4896544"/>
        </p:xfrm>
        <a:graphic>
          <a:graphicData uri="http://schemas.openxmlformats.org/drawingml/2006/table">
            <a:tbl>
              <a:tblPr/>
              <a:tblGrid>
                <a:gridCol w="1308935"/>
                <a:gridCol w="604513"/>
                <a:gridCol w="605351"/>
                <a:gridCol w="604513"/>
                <a:gridCol w="605351"/>
                <a:gridCol w="604513"/>
                <a:gridCol w="605351"/>
                <a:gridCol w="605351"/>
                <a:gridCol w="604513"/>
                <a:gridCol w="605351"/>
                <a:gridCol w="604513"/>
                <a:gridCol w="605351"/>
                <a:gridCol w="605351"/>
              </a:tblGrid>
              <a:tr h="167834">
                <a:tc>
                  <a:txBody>
                    <a:bodyPr/>
                    <a:lstStyle/>
                    <a:p>
                      <a:pPr algn="just">
                        <a:lnSpc>
                          <a:spcPct val="115000"/>
                        </a:lnSpc>
                        <a:spcAft>
                          <a:spcPts val="0"/>
                        </a:spcAft>
                      </a:pPr>
                      <a:endParaRPr lang="da-DK" sz="800" dirty="0">
                        <a:latin typeface="Times New Roman"/>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6">
                  <a:txBody>
                    <a:bodyPr/>
                    <a:lstStyle/>
                    <a:p>
                      <a:pPr algn="ctr">
                        <a:lnSpc>
                          <a:spcPct val="115000"/>
                        </a:lnSpc>
                        <a:spcAft>
                          <a:spcPts val="0"/>
                        </a:spcAft>
                      </a:pPr>
                      <a:r>
                        <a:rPr lang="da-DK" sz="800">
                          <a:latin typeface="Times New Roman"/>
                          <a:ea typeface="Calibri"/>
                          <a:cs typeface="Times New Roman"/>
                        </a:rPr>
                        <a:t>Landbrugets areal 1.000 ha.</a:t>
                      </a:r>
                      <a:endParaRPr lang="da-DK" sz="1100">
                        <a:latin typeface="Times New Roman"/>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6">
                  <a:txBody>
                    <a:bodyPr/>
                    <a:lstStyle/>
                    <a:p>
                      <a:pPr algn="ctr">
                        <a:lnSpc>
                          <a:spcPct val="115000"/>
                        </a:lnSpc>
                        <a:spcAft>
                          <a:spcPts val="0"/>
                        </a:spcAft>
                      </a:pPr>
                      <a:r>
                        <a:rPr lang="da-DK" sz="800">
                          <a:latin typeface="Times New Roman"/>
                          <a:ea typeface="Calibri"/>
                          <a:cs typeface="Times New Roman"/>
                        </a:rPr>
                        <a:t>Antal landbrugs og gartneribedrifter - stk</a:t>
                      </a:r>
                      <a:endParaRPr lang="da-DK" sz="1100">
                        <a:latin typeface="Times New Roman"/>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726509">
                <a:tc>
                  <a:txBody>
                    <a:bodyPr/>
                    <a:lstStyle/>
                    <a:p>
                      <a:pP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 2000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 2014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 2000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2014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da-DK" sz="1000" dirty="0">
                          <a:latin typeface="Arial Black" pitchFamily="34" charset="0"/>
                          <a:ea typeface="Calibri"/>
                          <a:cs typeface="Times New Roman"/>
                        </a:rPr>
                        <a:t>% 2014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66453">
                <a:tc>
                  <a:txBody>
                    <a:bodyPr/>
                    <a:lstStyle/>
                    <a:p>
                      <a:pPr>
                        <a:lnSpc>
                          <a:spcPct val="115000"/>
                        </a:lnSpc>
                        <a:spcAft>
                          <a:spcPts val="0"/>
                        </a:spcAft>
                      </a:pPr>
                      <a:r>
                        <a:rPr lang="da-DK" sz="1000" dirty="0">
                          <a:latin typeface="Arial Black" pitchFamily="34" charset="0"/>
                          <a:ea typeface="Calibri"/>
                          <a:cs typeface="Times New Roman"/>
                        </a:rPr>
                        <a:t>Uden dyrket areal</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endParaRPr lang="da-DK" sz="100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800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dirty="0">
                          <a:latin typeface="Arial Black" pitchFamily="34" charset="0"/>
                          <a:ea typeface="Calibri"/>
                          <a:cs typeface="Times New Roman"/>
                        </a:rPr>
                        <a:t>1,47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1.980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1.668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1.531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dirty="0">
                          <a:latin typeface="Arial Black" pitchFamily="34" charset="0"/>
                          <a:ea typeface="Calibri"/>
                          <a:cs typeface="Times New Roman"/>
                        </a:rPr>
                        <a:t>4,03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r>
              <a:tr h="363255">
                <a:tc>
                  <a:txBody>
                    <a:bodyPr/>
                    <a:lstStyle/>
                    <a:p>
                      <a:pPr>
                        <a:lnSpc>
                          <a:spcPct val="115000"/>
                        </a:lnSpc>
                        <a:spcAft>
                          <a:spcPts val="0"/>
                        </a:spcAft>
                      </a:pPr>
                      <a:r>
                        <a:rPr lang="da-DK" sz="1000" dirty="0">
                          <a:latin typeface="Arial Black" pitchFamily="34" charset="0"/>
                          <a:ea typeface="Calibri"/>
                          <a:cs typeface="Times New Roman"/>
                        </a:rPr>
                        <a:t>Under 5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0,15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0,04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946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1,73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1.099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764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a:latin typeface="Arial Black" pitchFamily="34" charset="0"/>
                          <a:ea typeface="Calibri"/>
                          <a:cs typeface="Times New Roman"/>
                        </a:rPr>
                        <a:t>483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c>
                  <a:txBody>
                    <a:bodyPr/>
                    <a:lstStyle/>
                    <a:p>
                      <a:pPr algn="r">
                        <a:lnSpc>
                          <a:spcPct val="115000"/>
                        </a:lnSpc>
                        <a:spcAft>
                          <a:spcPts val="0"/>
                        </a:spcAft>
                      </a:pPr>
                      <a:r>
                        <a:rPr lang="da-DK" sz="1000" dirty="0">
                          <a:latin typeface="Arial Black" pitchFamily="34" charset="0"/>
                          <a:ea typeface="Calibri"/>
                          <a:cs typeface="Times New Roman"/>
                        </a:rPr>
                        <a:t>1,27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EB9"/>
                    </a:solidFill>
                  </a:tcPr>
                </a:tc>
              </a:tr>
              <a:tr h="363255">
                <a:tc>
                  <a:txBody>
                    <a:bodyPr/>
                    <a:lstStyle/>
                    <a:p>
                      <a:pPr>
                        <a:lnSpc>
                          <a:spcPct val="115000"/>
                        </a:lnSpc>
                        <a:spcAft>
                          <a:spcPts val="0"/>
                        </a:spcAft>
                      </a:pPr>
                      <a:r>
                        <a:rPr lang="da-DK" sz="1000" dirty="0">
                          <a:latin typeface="Arial Black" pitchFamily="34" charset="0"/>
                          <a:ea typeface="Calibri"/>
                          <a:cs typeface="Times New Roman"/>
                        </a:rPr>
                        <a:t>5-10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2,27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58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56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56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2,11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8.457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15,51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8.031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7.803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7.835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20,64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363255">
                <a:tc>
                  <a:txBody>
                    <a:bodyPr/>
                    <a:lstStyle/>
                    <a:p>
                      <a:pPr>
                        <a:lnSpc>
                          <a:spcPct val="115000"/>
                        </a:lnSpc>
                        <a:spcAft>
                          <a:spcPts val="0"/>
                        </a:spcAft>
                      </a:pPr>
                      <a:r>
                        <a:rPr lang="da-DK" sz="1000" dirty="0">
                          <a:latin typeface="Arial Black" pitchFamily="34" charset="0"/>
                          <a:ea typeface="Calibri"/>
                          <a:cs typeface="Times New Roman"/>
                        </a:rPr>
                        <a:t>10-20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164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6,20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112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99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3,77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11.188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20,51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7.785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6.928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6.942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18,29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363255">
                <a:tc>
                  <a:txBody>
                    <a:bodyPr/>
                    <a:lstStyle/>
                    <a:p>
                      <a:pPr>
                        <a:lnSpc>
                          <a:spcPct val="115000"/>
                        </a:lnSpc>
                        <a:spcAft>
                          <a:spcPts val="0"/>
                        </a:spcAft>
                      </a:pPr>
                      <a:r>
                        <a:rPr lang="da-DK" sz="1000" dirty="0">
                          <a:latin typeface="Arial Black" pitchFamily="34" charset="0"/>
                          <a:ea typeface="Calibri"/>
                          <a:cs typeface="Times New Roman"/>
                        </a:rPr>
                        <a:t>20-30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161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6,08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106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98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93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3,51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6.531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11,97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4.304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3.973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3.799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10,01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363255">
                <a:tc>
                  <a:txBody>
                    <a:bodyPr/>
                    <a:lstStyle/>
                    <a:p>
                      <a:pPr>
                        <a:lnSpc>
                          <a:spcPct val="115000"/>
                        </a:lnSpc>
                        <a:spcAft>
                          <a:spcPts val="0"/>
                        </a:spcAft>
                      </a:pPr>
                      <a:r>
                        <a:rPr lang="da-DK" sz="1000" dirty="0">
                          <a:latin typeface="Arial Black" pitchFamily="34" charset="0"/>
                          <a:ea typeface="Calibri"/>
                          <a:cs typeface="Times New Roman"/>
                        </a:rPr>
                        <a:t>30-50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353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13,34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191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170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166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6,26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9.017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16,53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4.896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4.392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a:latin typeface="Arial Black" pitchFamily="34" charset="0"/>
                          <a:ea typeface="Calibri"/>
                          <a:cs typeface="Times New Roman"/>
                        </a:rPr>
                        <a:t>4.264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11,24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363255">
                <a:tc>
                  <a:txBody>
                    <a:bodyPr/>
                    <a:lstStyle/>
                    <a:p>
                      <a:pPr>
                        <a:lnSpc>
                          <a:spcPct val="115000"/>
                        </a:lnSpc>
                        <a:spcAft>
                          <a:spcPts val="0"/>
                        </a:spcAft>
                      </a:pPr>
                      <a:r>
                        <a:rPr lang="da-DK" sz="1000" dirty="0">
                          <a:latin typeface="Arial Black" pitchFamily="34" charset="0"/>
                          <a:ea typeface="Calibri"/>
                          <a:cs typeface="Times New Roman"/>
                        </a:rPr>
                        <a:t>50-100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763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28,83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426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389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375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14,14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10.891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19,97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5.925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5.400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5.216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000" dirty="0">
                          <a:latin typeface="Arial Black" pitchFamily="34" charset="0"/>
                          <a:ea typeface="Calibri"/>
                          <a:cs typeface="Times New Roman"/>
                        </a:rPr>
                        <a:t>13,74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363255">
                <a:tc>
                  <a:txBody>
                    <a:bodyPr/>
                    <a:lstStyle/>
                    <a:p>
                      <a:pPr>
                        <a:lnSpc>
                          <a:spcPct val="115000"/>
                        </a:lnSpc>
                        <a:spcAft>
                          <a:spcPts val="0"/>
                        </a:spcAft>
                      </a:pPr>
                      <a:r>
                        <a:rPr lang="da-DK" sz="1000" dirty="0">
                          <a:latin typeface="Arial Black" pitchFamily="34" charset="0"/>
                          <a:ea typeface="Calibri"/>
                          <a:cs typeface="Times New Roman"/>
                        </a:rPr>
                        <a:t>100-200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715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27,01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702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657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657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dirty="0">
                          <a:latin typeface="Arial Black" pitchFamily="34" charset="0"/>
                          <a:ea typeface="Calibri"/>
                          <a:cs typeface="Times New Roman"/>
                        </a:rPr>
                        <a:t>24,77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5.351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9,81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4.981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4.616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a:latin typeface="Arial Black" pitchFamily="34" charset="0"/>
                          <a:ea typeface="Calibri"/>
                          <a:cs typeface="Times New Roman"/>
                        </a:rPr>
                        <a:t>4.567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000" dirty="0">
                          <a:latin typeface="Arial Black" pitchFamily="34" charset="0"/>
                          <a:ea typeface="Calibri"/>
                          <a:cs typeface="Times New Roman"/>
                        </a:rPr>
                        <a:t>12,03</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r>
              <a:tr h="363255">
                <a:tc>
                  <a:txBody>
                    <a:bodyPr/>
                    <a:lstStyle/>
                    <a:p>
                      <a:pPr>
                        <a:lnSpc>
                          <a:spcPct val="115000"/>
                        </a:lnSpc>
                        <a:spcAft>
                          <a:spcPts val="0"/>
                        </a:spcAft>
                      </a:pPr>
                      <a:r>
                        <a:rPr lang="da-DK" sz="1000" dirty="0">
                          <a:latin typeface="Arial Black" pitchFamily="34" charset="0"/>
                          <a:ea typeface="Calibri"/>
                          <a:cs typeface="Times New Roman"/>
                        </a:rPr>
                        <a:t>Over 200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dirty="0">
                          <a:latin typeface="Arial Black" pitchFamily="34" charset="0"/>
                          <a:ea typeface="Calibri"/>
                          <a:cs typeface="Times New Roman"/>
                        </a:rPr>
                        <a:t>421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dirty="0">
                          <a:latin typeface="Arial Black" pitchFamily="34" charset="0"/>
                          <a:ea typeface="Calibri"/>
                          <a:cs typeface="Times New Roman"/>
                        </a:rPr>
                        <a:t>15,91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1.048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1.157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1.204</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45,40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1.360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2,50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3.098</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3.285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a:latin typeface="Arial Black" pitchFamily="34" charset="0"/>
                          <a:ea typeface="Calibri"/>
                          <a:cs typeface="Times New Roman"/>
                        </a:rPr>
                        <a:t>3.315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000" dirty="0">
                          <a:latin typeface="Arial Black" pitchFamily="34" charset="0"/>
                          <a:ea typeface="Calibri"/>
                          <a:cs typeface="Times New Roman"/>
                        </a:rPr>
                        <a:t>8,75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r>
              <a:tr h="363255">
                <a:tc>
                  <a:txBody>
                    <a:bodyPr/>
                    <a:lstStyle/>
                    <a:p>
                      <a:pPr>
                        <a:lnSpc>
                          <a:spcPct val="115000"/>
                        </a:lnSpc>
                        <a:spcAft>
                          <a:spcPts val="0"/>
                        </a:spcAft>
                      </a:pPr>
                      <a:r>
                        <a:rPr lang="da-DK" sz="1000" dirty="0">
                          <a:latin typeface="Arial Black" pitchFamily="34" charset="0"/>
                          <a:ea typeface="Calibri"/>
                          <a:cs typeface="Times New Roman"/>
                        </a:rPr>
                        <a:t>I alt </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2.647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100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2.646</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2.652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2.652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100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54.541</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100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42.099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38.829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a:latin typeface="Arial Black" pitchFamily="34" charset="0"/>
                          <a:ea typeface="Calibri"/>
                          <a:cs typeface="Times New Roman"/>
                        </a:rPr>
                        <a:t>37.952</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100</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66453">
                <a:tc>
                  <a:txBody>
                    <a:bodyPr/>
                    <a:lstStyle/>
                    <a:p>
                      <a:pPr>
                        <a:lnSpc>
                          <a:spcPct val="115000"/>
                        </a:lnSpc>
                        <a:spcAft>
                          <a:spcPts val="0"/>
                        </a:spcAft>
                      </a:pPr>
                      <a:r>
                        <a:rPr lang="da-DK" sz="1000" dirty="0" err="1">
                          <a:latin typeface="Arial Black" pitchFamily="34" charset="0"/>
                          <a:ea typeface="Calibri"/>
                          <a:cs typeface="Times New Roman"/>
                        </a:rPr>
                        <a:t>Gns</a:t>
                      </a:r>
                      <a:r>
                        <a:rPr lang="da-DK" sz="1000" dirty="0">
                          <a:latin typeface="Arial Black" pitchFamily="34" charset="0"/>
                          <a:ea typeface="Calibri"/>
                          <a:cs typeface="Times New Roman"/>
                        </a:rPr>
                        <a:t>. </a:t>
                      </a:r>
                      <a:r>
                        <a:rPr lang="da-DK" sz="1000" dirty="0" err="1">
                          <a:latin typeface="Arial Black" pitchFamily="34" charset="0"/>
                          <a:ea typeface="Calibri"/>
                          <a:cs typeface="Times New Roman"/>
                        </a:rPr>
                        <a:t>bedriftstr</a:t>
                      </a:r>
                      <a:r>
                        <a:rPr lang="da-DK" sz="1000" dirty="0">
                          <a:latin typeface="Arial Black" pitchFamily="34" charset="0"/>
                          <a:ea typeface="Calibri"/>
                          <a:cs typeface="Times New Roman"/>
                        </a:rPr>
                        <a:t>. ha</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48,5</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62,9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67,7</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da-DK" sz="1000" dirty="0">
                          <a:latin typeface="Arial Black" pitchFamily="34" charset="0"/>
                          <a:ea typeface="Calibri"/>
                          <a:cs typeface="Times New Roman"/>
                        </a:rPr>
                        <a:t>69,9</a:t>
                      </a: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endParaRPr lang="da-DK" sz="1000" dirty="0">
                        <a:latin typeface="Arial Black" pitchFamily="34" charset="0"/>
                        <a:ea typeface="Calibri"/>
                        <a:cs typeface="Times New Roman"/>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17409" name="Rectangle 1"/>
          <p:cNvSpPr>
            <a:spLocks noChangeArrowheads="1"/>
          </p:cNvSpPr>
          <p:nvPr/>
        </p:nvSpPr>
        <p:spPr bwMode="auto">
          <a:xfrm>
            <a:off x="395536" y="110870"/>
            <a:ext cx="82809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Landbrugsarealet fordelt på brugsstørrelse og antal bedrifter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(7)</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Egen beregninger på grundlag af tal fra Landbrug og Fødevarer og Danmarks Statistik</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539552" y="2204864"/>
          <a:ext cx="8208912" cy="3200939"/>
        </p:xfrm>
        <a:graphic>
          <a:graphicData uri="http://schemas.openxmlformats.org/drawingml/2006/table">
            <a:tbl>
              <a:tblPr/>
              <a:tblGrid>
                <a:gridCol w="2656251"/>
                <a:gridCol w="792873"/>
                <a:gridCol w="792873"/>
                <a:gridCol w="793723"/>
                <a:gridCol w="792873"/>
                <a:gridCol w="793723"/>
                <a:gridCol w="792873"/>
                <a:gridCol w="793723"/>
              </a:tblGrid>
              <a:tr h="396044">
                <a:tc>
                  <a:txBody>
                    <a:bodyPr/>
                    <a:lstStyle/>
                    <a:p>
                      <a:pPr algn="ctr">
                        <a:lnSpc>
                          <a:spcPct val="115000"/>
                        </a:lnSpc>
                        <a:spcAft>
                          <a:spcPts val="0"/>
                        </a:spcAft>
                      </a:pPr>
                      <a:r>
                        <a:rPr lang="da-DK" sz="1600" dirty="0">
                          <a:latin typeface="Arial Black" pitchFamily="34" charset="0"/>
                          <a:ea typeface="Calibri"/>
                          <a:cs typeface="Times New Roman"/>
                        </a:rPr>
                        <a:t>Kategori af landbrug</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2009</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2011</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2012</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2013</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2014*</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600">
                          <a:latin typeface="Arial Black" pitchFamily="34" charset="0"/>
                          <a:ea typeface="Calibri"/>
                          <a:cs typeface="Times New Roman"/>
                        </a:rPr>
                        <a:t>2015*</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96044">
                <a:tc>
                  <a:txBody>
                    <a:bodyPr/>
                    <a:lstStyle/>
                    <a:p>
                      <a:pPr>
                        <a:lnSpc>
                          <a:spcPct val="115000"/>
                        </a:lnSpc>
                        <a:spcAft>
                          <a:spcPts val="0"/>
                        </a:spcAft>
                      </a:pPr>
                      <a:r>
                        <a:rPr lang="da-DK" sz="1600" dirty="0">
                          <a:latin typeface="Arial Black" pitchFamily="34" charset="0"/>
                          <a:ea typeface="Calibri"/>
                          <a:cs typeface="Times New Roman"/>
                        </a:rPr>
                        <a:t>Alle jordbrug</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190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321</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485</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656</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708</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588</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600">
                          <a:latin typeface="Arial Black" pitchFamily="34" charset="0"/>
                          <a:ea typeface="Calibri"/>
                          <a:cs typeface="Times New Roman"/>
                        </a:rPr>
                        <a:t>406</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nSpc>
                          <a:spcPct val="115000"/>
                        </a:lnSpc>
                        <a:spcAft>
                          <a:spcPts val="0"/>
                        </a:spcAft>
                      </a:pPr>
                      <a:r>
                        <a:rPr lang="da-DK" sz="1600" dirty="0">
                          <a:latin typeface="Arial Black" pitchFamily="34" charset="0"/>
                          <a:ea typeface="Calibri"/>
                          <a:cs typeface="Times New Roman"/>
                        </a:rPr>
                        <a:t>Deltidsbrug (under 1) helårsarbejder</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dirty="0">
                          <a:latin typeface="Arial Black" pitchFamily="34" charset="0"/>
                          <a:ea typeface="Calibri"/>
                          <a:cs typeface="Times New Roman"/>
                        </a:rPr>
                        <a:t>392</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402</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516</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530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518</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480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600">
                          <a:latin typeface="Arial Black" pitchFamily="34" charset="0"/>
                          <a:ea typeface="Calibri"/>
                          <a:cs typeface="Times New Roman"/>
                        </a:rPr>
                        <a:t>451</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792088">
                <a:tc>
                  <a:txBody>
                    <a:bodyPr/>
                    <a:lstStyle/>
                    <a:p>
                      <a:pPr>
                        <a:lnSpc>
                          <a:spcPct val="115000"/>
                        </a:lnSpc>
                        <a:spcAft>
                          <a:spcPts val="0"/>
                        </a:spcAft>
                      </a:pPr>
                      <a:r>
                        <a:rPr lang="da-DK" sz="1600" dirty="0">
                          <a:latin typeface="Arial Black" pitchFamily="34" charset="0"/>
                          <a:ea typeface="Calibri"/>
                          <a:cs typeface="Times New Roman"/>
                        </a:rPr>
                        <a:t>Mellemstore brug med 1-2 helårsarbejdere</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145</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338</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473</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695</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725</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587</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600">
                          <a:latin typeface="Arial Black" pitchFamily="34" charset="0"/>
                          <a:ea typeface="Calibri"/>
                          <a:cs typeface="Times New Roman"/>
                        </a:rPr>
                        <a:t>390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r>
              <a:tr h="792088">
                <a:tc>
                  <a:txBody>
                    <a:bodyPr/>
                    <a:lstStyle/>
                    <a:p>
                      <a:pPr>
                        <a:lnSpc>
                          <a:spcPct val="115000"/>
                        </a:lnSpc>
                        <a:spcAft>
                          <a:spcPts val="0"/>
                        </a:spcAft>
                      </a:pPr>
                      <a:r>
                        <a:rPr lang="da-DK" sz="1600" dirty="0">
                          <a:latin typeface="Arial Black" pitchFamily="34" charset="0"/>
                          <a:ea typeface="Calibri"/>
                          <a:cs typeface="Times New Roman"/>
                        </a:rPr>
                        <a:t>Store brug med mindst 2 helårsarbejdere</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-350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74</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404</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1.000</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1.266</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916</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c>
                  <a:txBody>
                    <a:bodyPr/>
                    <a:lstStyle/>
                    <a:p>
                      <a:pPr algn="r">
                        <a:lnSpc>
                          <a:spcPct val="115000"/>
                        </a:lnSpc>
                        <a:spcAft>
                          <a:spcPts val="0"/>
                        </a:spcAft>
                      </a:pPr>
                      <a:r>
                        <a:rPr lang="da-DK" sz="1600" dirty="0">
                          <a:latin typeface="Arial Black" pitchFamily="34" charset="0"/>
                          <a:ea typeface="Calibri"/>
                          <a:cs typeface="Times New Roman"/>
                        </a:rPr>
                        <a:t>274</a:t>
                      </a: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9"/>
                    </a:solidFill>
                  </a:tcPr>
                </a:tc>
              </a:tr>
            </a:tbl>
          </a:graphicData>
        </a:graphic>
      </p:graphicFrame>
      <p:sp>
        <p:nvSpPr>
          <p:cNvPr id="18433" name="Rectangle 1"/>
          <p:cNvSpPr>
            <a:spLocks noChangeArrowheads="1"/>
          </p:cNvSpPr>
          <p:nvPr/>
        </p:nvSpPr>
        <p:spPr bwMode="auto">
          <a:xfrm>
            <a:off x="395536" y="398077"/>
            <a:ext cx="8352928"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Bruger familiens samlede indkomst (i 1.000 kr. pr. bedrift)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(8)</a:t>
            </a:r>
          </a:p>
          <a:p>
            <a:pPr marL="0" marR="0" lvl="0" indent="0" algn="just" defTabSz="914400" rtl="0" eaLnBrk="1" fontAlgn="base" latinLnBrk="0" hangingPunct="1">
              <a:lnSpc>
                <a:spcPct val="100000"/>
              </a:lnSpc>
              <a:spcBef>
                <a:spcPct val="0"/>
              </a:spcBef>
              <a:spcAft>
                <a:spcPct val="0"/>
              </a:spcAft>
              <a:buClrTx/>
              <a:buSzTx/>
              <a:buFontTx/>
              <a:buNone/>
              <a:tabLst/>
            </a:pPr>
            <a:r>
              <a:rPr lang="da-DK" sz="2000" b="1" dirty="0" smtClean="0">
                <a:latin typeface="Arial" pitchFamily="34" charset="0"/>
                <a:ea typeface="Calibri" pitchFamily="34" charset="0"/>
                <a:cs typeface="Times New Roman" pitchFamily="18" charset="0"/>
              </a:rPr>
              <a:t>Kilde: Institut for Fødevare- og ressourceøkonomi</a:t>
            </a:r>
            <a:endPar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a-DK"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395536" y="1916832"/>
          <a:ext cx="8352931" cy="3672408"/>
        </p:xfrm>
        <a:graphic>
          <a:graphicData uri="http://schemas.openxmlformats.org/drawingml/2006/table">
            <a:tbl>
              <a:tblPr/>
              <a:tblGrid>
                <a:gridCol w="2747416"/>
                <a:gridCol w="800301"/>
                <a:gridCol w="801153"/>
                <a:gridCol w="800301"/>
                <a:gridCol w="801153"/>
                <a:gridCol w="800301"/>
                <a:gridCol w="801153"/>
                <a:gridCol w="801153"/>
              </a:tblGrid>
              <a:tr h="459051">
                <a:tc>
                  <a:txBody>
                    <a:bodyPr/>
                    <a:lstStyle/>
                    <a:p>
                      <a:pPr algn="ctr">
                        <a:lnSpc>
                          <a:spcPct val="115000"/>
                        </a:lnSpc>
                        <a:spcAft>
                          <a:spcPts val="0"/>
                        </a:spcAft>
                      </a:pPr>
                      <a:r>
                        <a:rPr lang="da-DK" sz="1400" dirty="0">
                          <a:latin typeface="Arial Black" pitchFamily="34" charset="0"/>
                          <a:ea typeface="Calibri"/>
                          <a:cs typeface="Times New Roman"/>
                        </a:rPr>
                        <a:t>Kategori af landbrug</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2009</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2011</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2012</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2013</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2014*</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da-DK" sz="1400">
                          <a:latin typeface="Arial Black" pitchFamily="34" charset="0"/>
                          <a:ea typeface="Calibri"/>
                          <a:cs typeface="Times New Roman"/>
                        </a:rPr>
                        <a:t>2015*</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59051">
                <a:tc>
                  <a:txBody>
                    <a:bodyPr/>
                    <a:lstStyle/>
                    <a:p>
                      <a:pPr>
                        <a:lnSpc>
                          <a:spcPct val="115000"/>
                        </a:lnSpc>
                        <a:spcAft>
                          <a:spcPts val="0"/>
                        </a:spcAft>
                      </a:pPr>
                      <a:r>
                        <a:rPr lang="da-DK" sz="1400" dirty="0">
                          <a:latin typeface="Arial Black" pitchFamily="34" charset="0"/>
                          <a:ea typeface="Calibri"/>
                          <a:cs typeface="Times New Roman"/>
                        </a:rPr>
                        <a:t>Alle jordbrug</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-495</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-349</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-217</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-41</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33</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-99</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da-DK" sz="1400">
                          <a:latin typeface="Arial Black" pitchFamily="34" charset="0"/>
                          <a:ea typeface="Calibri"/>
                          <a:cs typeface="Times New Roman"/>
                        </a:rPr>
                        <a:t>-306</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8102">
                <a:tc>
                  <a:txBody>
                    <a:bodyPr/>
                    <a:lstStyle/>
                    <a:p>
                      <a:pPr>
                        <a:lnSpc>
                          <a:spcPct val="115000"/>
                        </a:lnSpc>
                        <a:spcAft>
                          <a:spcPts val="0"/>
                        </a:spcAft>
                      </a:pPr>
                      <a:r>
                        <a:rPr lang="da-DK" sz="1400" dirty="0">
                          <a:latin typeface="Arial Black" pitchFamily="34" charset="0"/>
                          <a:ea typeface="Calibri"/>
                          <a:cs typeface="Times New Roman"/>
                        </a:rPr>
                        <a:t>Deltidsbrug (under 1) helårsarbejder</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dirty="0">
                          <a:latin typeface="Arial Black" pitchFamily="34" charset="0"/>
                          <a:ea typeface="Calibri"/>
                          <a:cs typeface="Times New Roman"/>
                        </a:rPr>
                        <a:t>-275</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-249</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-196</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-150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-163</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-208</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-248</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918102">
                <a:tc>
                  <a:txBody>
                    <a:bodyPr/>
                    <a:lstStyle/>
                    <a:p>
                      <a:pPr>
                        <a:lnSpc>
                          <a:spcPct val="115000"/>
                        </a:lnSpc>
                        <a:spcAft>
                          <a:spcPts val="0"/>
                        </a:spcAft>
                      </a:pPr>
                      <a:r>
                        <a:rPr lang="da-DK" sz="1400" dirty="0">
                          <a:latin typeface="Arial Black" pitchFamily="34" charset="0"/>
                          <a:ea typeface="Calibri"/>
                          <a:cs typeface="Times New Roman"/>
                        </a:rPr>
                        <a:t>Mellemstore brug med 1-2 helårsarbejdere</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-526</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-368</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-221</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-26</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10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-139</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-352</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r>
              <a:tr h="918102">
                <a:tc>
                  <a:txBody>
                    <a:bodyPr/>
                    <a:lstStyle/>
                    <a:p>
                      <a:pPr>
                        <a:lnSpc>
                          <a:spcPct val="115000"/>
                        </a:lnSpc>
                        <a:spcAft>
                          <a:spcPts val="0"/>
                        </a:spcAft>
                      </a:pPr>
                      <a:r>
                        <a:rPr lang="da-DK" sz="1400" dirty="0">
                          <a:latin typeface="Arial Black" pitchFamily="34" charset="0"/>
                          <a:ea typeface="Calibri"/>
                          <a:cs typeface="Times New Roman"/>
                        </a:rPr>
                        <a:t>Store brug med mindst 2 helårsarbejdere</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-1.046</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-600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-270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242</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573</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220</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-445</a:t>
                      </a:r>
                    </a:p>
                  </a:txBody>
                  <a:tcPr marL="67105" marR="67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r>
            </a:tbl>
          </a:graphicData>
        </a:graphic>
      </p:graphicFrame>
      <p:sp>
        <p:nvSpPr>
          <p:cNvPr id="19457" name="Rectangle 1"/>
          <p:cNvSpPr>
            <a:spLocks noChangeArrowheads="1"/>
          </p:cNvSpPr>
          <p:nvPr/>
        </p:nvSpPr>
        <p:spPr bwMode="auto">
          <a:xfrm>
            <a:off x="539552" y="271682"/>
            <a:ext cx="8136904"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Driftsresultat alle landbrugsbedrifter og for tre størrelser af brug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a:t>
            </a:r>
            <a:endParaRPr kumimoji="0" lang="da-DK"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a:t>
            </a:r>
            <a:r>
              <a:rPr kumimoji="0" lang="da-DK"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Institut for Fødevare- og ressourceøkonomi. </a:t>
            </a:r>
            <a:r>
              <a:rPr kumimoji="0" lang="da-DK"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 foreløbige og/eller skønnede tal.</a:t>
            </a:r>
            <a:endParaRPr kumimoji="0" lang="da-DK"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323529" y="1772817"/>
          <a:ext cx="8424934" cy="3960438"/>
        </p:xfrm>
        <a:graphic>
          <a:graphicData uri="http://schemas.openxmlformats.org/drawingml/2006/table">
            <a:tbl>
              <a:tblPr/>
              <a:tblGrid>
                <a:gridCol w="3961464"/>
                <a:gridCol w="892366"/>
                <a:gridCol w="892366"/>
                <a:gridCol w="893186"/>
                <a:gridCol w="892366"/>
                <a:gridCol w="893186"/>
              </a:tblGrid>
              <a:tr h="304650">
                <a:tc>
                  <a:txBody>
                    <a:bodyPr/>
                    <a:lstStyle/>
                    <a:p>
                      <a:pPr algn="ctr">
                        <a:lnSpc>
                          <a:spcPct val="115000"/>
                        </a:lnSpc>
                        <a:spcAft>
                          <a:spcPts val="0"/>
                        </a:spcAft>
                      </a:pPr>
                      <a:r>
                        <a:rPr lang="da-DK" sz="1400" dirty="0">
                          <a:latin typeface="Arial Black" pitchFamily="34" charset="0"/>
                          <a:ea typeface="Calibri"/>
                          <a:cs typeface="Times New Roman"/>
                        </a:rPr>
                        <a:t>Kategori af landbrug</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2009</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2010</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2011</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2012</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2013</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3947">
                <a:tc>
                  <a:txBody>
                    <a:bodyPr/>
                    <a:lstStyle/>
                    <a:p>
                      <a:pPr>
                        <a:lnSpc>
                          <a:spcPct val="115000"/>
                        </a:lnSpc>
                        <a:spcAft>
                          <a:spcPts val="0"/>
                        </a:spcAft>
                      </a:pPr>
                      <a:r>
                        <a:rPr lang="da-DK" sz="1400" dirty="0">
                          <a:latin typeface="Arial Black" pitchFamily="34" charset="0"/>
                          <a:ea typeface="Calibri"/>
                          <a:cs typeface="Times New Roman"/>
                        </a:rPr>
                        <a:t>Alle jordbrug</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400">
                          <a:latin typeface="Arial Black" pitchFamily="34" charset="0"/>
                          <a:ea typeface="Calibri"/>
                          <a:cs typeface="Times New Roman"/>
                        </a:rPr>
                        <a:t>1.815</a:t>
                      </a:r>
                    </a:p>
                    <a:p>
                      <a:pPr algn="r">
                        <a:lnSpc>
                          <a:spcPct val="115000"/>
                        </a:lnSpc>
                        <a:spcAft>
                          <a:spcPts val="0"/>
                        </a:spcAft>
                      </a:pPr>
                      <a:r>
                        <a:rPr lang="da-DK" sz="1400">
                          <a:latin typeface="Arial Black" pitchFamily="34" charset="0"/>
                          <a:ea typeface="Calibri"/>
                          <a:cs typeface="Times New Roman"/>
                        </a:rPr>
                        <a:t>(1.806)</a:t>
                      </a:r>
                    </a:p>
                    <a:p>
                      <a:pPr algn="r">
                        <a:lnSpc>
                          <a:spcPct val="115000"/>
                        </a:lnSpc>
                        <a:spcAft>
                          <a:spcPts val="0"/>
                        </a:spcAft>
                      </a:pPr>
                      <a:r>
                        <a:rPr lang="da-DK" sz="1400">
                          <a:latin typeface="Arial Black" pitchFamily="34" charset="0"/>
                          <a:ea typeface="Calibri"/>
                          <a:cs typeface="Times New Roman"/>
                        </a:rPr>
                        <a:t>(1,00)</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400">
                          <a:latin typeface="Arial Black" pitchFamily="34" charset="0"/>
                          <a:ea typeface="Calibri"/>
                          <a:cs typeface="Times New Roman"/>
                        </a:rPr>
                        <a:t>2.038</a:t>
                      </a:r>
                    </a:p>
                    <a:p>
                      <a:pPr algn="r">
                        <a:lnSpc>
                          <a:spcPct val="115000"/>
                        </a:lnSpc>
                        <a:spcAft>
                          <a:spcPts val="0"/>
                        </a:spcAft>
                      </a:pPr>
                      <a:r>
                        <a:rPr lang="da-DK" sz="1400">
                          <a:latin typeface="Arial Black" pitchFamily="34" charset="0"/>
                          <a:ea typeface="Calibri"/>
                          <a:cs typeface="Times New Roman"/>
                        </a:rPr>
                        <a:t>(1.881)</a:t>
                      </a:r>
                      <a:br>
                        <a:rPr lang="da-DK" sz="1400">
                          <a:latin typeface="Arial Black" pitchFamily="34" charset="0"/>
                          <a:ea typeface="Calibri"/>
                          <a:cs typeface="Times New Roman"/>
                        </a:rPr>
                      </a:br>
                      <a:r>
                        <a:rPr lang="da-DK" sz="1400">
                          <a:latin typeface="Arial Black" pitchFamily="34" charset="0"/>
                          <a:ea typeface="Calibri"/>
                          <a:cs typeface="Times New Roman"/>
                        </a:rPr>
                        <a:t>(1,08)</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400">
                          <a:latin typeface="Arial Black" pitchFamily="34" charset="0"/>
                          <a:ea typeface="Calibri"/>
                          <a:cs typeface="Times New Roman"/>
                        </a:rPr>
                        <a:t>2.327</a:t>
                      </a:r>
                    </a:p>
                    <a:p>
                      <a:pPr algn="r">
                        <a:lnSpc>
                          <a:spcPct val="115000"/>
                        </a:lnSpc>
                        <a:spcAft>
                          <a:spcPts val="0"/>
                        </a:spcAft>
                      </a:pPr>
                      <a:r>
                        <a:rPr lang="da-DK" sz="1400">
                          <a:latin typeface="Arial Black" pitchFamily="34" charset="0"/>
                          <a:ea typeface="Calibri"/>
                          <a:cs typeface="Times New Roman"/>
                        </a:rPr>
                        <a:t>(2.096)</a:t>
                      </a:r>
                    </a:p>
                    <a:p>
                      <a:pPr algn="r">
                        <a:lnSpc>
                          <a:spcPct val="115000"/>
                        </a:lnSpc>
                        <a:spcAft>
                          <a:spcPts val="0"/>
                        </a:spcAft>
                      </a:pPr>
                      <a:r>
                        <a:rPr lang="da-DK" sz="1400">
                          <a:latin typeface="Arial Black" pitchFamily="34" charset="0"/>
                          <a:ea typeface="Calibri"/>
                          <a:cs typeface="Times New Roman"/>
                        </a:rPr>
                        <a:t>(1,11)</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400">
                          <a:latin typeface="Arial Black" pitchFamily="34" charset="0"/>
                          <a:ea typeface="Calibri"/>
                          <a:cs typeface="Times New Roman"/>
                        </a:rPr>
                        <a:t>2.576</a:t>
                      </a:r>
                    </a:p>
                    <a:p>
                      <a:pPr algn="r">
                        <a:lnSpc>
                          <a:spcPct val="115000"/>
                        </a:lnSpc>
                        <a:spcAft>
                          <a:spcPts val="0"/>
                        </a:spcAft>
                      </a:pPr>
                      <a:r>
                        <a:rPr lang="da-DK" sz="1400">
                          <a:latin typeface="Arial Black" pitchFamily="34" charset="0"/>
                          <a:ea typeface="Calibri"/>
                          <a:cs typeface="Times New Roman"/>
                        </a:rPr>
                        <a:t>(2.198)</a:t>
                      </a:r>
                    </a:p>
                    <a:p>
                      <a:pPr algn="r">
                        <a:lnSpc>
                          <a:spcPct val="115000"/>
                        </a:lnSpc>
                        <a:spcAft>
                          <a:spcPts val="0"/>
                        </a:spcAft>
                      </a:pPr>
                      <a:r>
                        <a:rPr lang="da-DK" sz="1400">
                          <a:latin typeface="Arial Black" pitchFamily="34" charset="0"/>
                          <a:ea typeface="Calibri"/>
                          <a:cs typeface="Times New Roman"/>
                        </a:rPr>
                        <a:t>(1,17)</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400">
                          <a:latin typeface="Arial Black" pitchFamily="34" charset="0"/>
                          <a:ea typeface="Calibri"/>
                          <a:cs typeface="Times New Roman"/>
                        </a:rPr>
                        <a:t>2.764</a:t>
                      </a:r>
                    </a:p>
                    <a:p>
                      <a:pPr algn="r">
                        <a:lnSpc>
                          <a:spcPct val="115000"/>
                        </a:lnSpc>
                        <a:spcAft>
                          <a:spcPts val="0"/>
                        </a:spcAft>
                      </a:pPr>
                      <a:r>
                        <a:rPr lang="da-DK" sz="1400">
                          <a:latin typeface="Arial Black" pitchFamily="34" charset="0"/>
                          <a:ea typeface="Calibri"/>
                          <a:cs typeface="Times New Roman"/>
                        </a:rPr>
                        <a:t>(2.346)</a:t>
                      </a:r>
                    </a:p>
                    <a:p>
                      <a:pPr algn="r">
                        <a:lnSpc>
                          <a:spcPct val="115000"/>
                        </a:lnSpc>
                        <a:spcAft>
                          <a:spcPts val="0"/>
                        </a:spcAft>
                      </a:pPr>
                      <a:r>
                        <a:rPr lang="da-DK" sz="1400">
                          <a:latin typeface="Arial Black" pitchFamily="34" charset="0"/>
                          <a:ea typeface="Calibri"/>
                          <a:cs typeface="Times New Roman"/>
                        </a:rPr>
                        <a:t>(1,18)</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947">
                <a:tc>
                  <a:txBody>
                    <a:bodyPr/>
                    <a:lstStyle/>
                    <a:p>
                      <a:pPr>
                        <a:lnSpc>
                          <a:spcPct val="115000"/>
                        </a:lnSpc>
                        <a:spcAft>
                          <a:spcPts val="0"/>
                        </a:spcAft>
                      </a:pPr>
                      <a:r>
                        <a:rPr lang="da-DK" sz="1400" dirty="0">
                          <a:latin typeface="Arial Black" pitchFamily="34" charset="0"/>
                          <a:ea typeface="Calibri"/>
                          <a:cs typeface="Times New Roman"/>
                        </a:rPr>
                        <a:t>Deltidsbrug (under 1) helårsarbejder</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250</a:t>
                      </a:r>
                    </a:p>
                    <a:p>
                      <a:pPr algn="r">
                        <a:lnSpc>
                          <a:spcPct val="115000"/>
                        </a:lnSpc>
                        <a:spcAft>
                          <a:spcPts val="0"/>
                        </a:spcAft>
                      </a:pPr>
                      <a:r>
                        <a:rPr lang="da-DK" sz="1400">
                          <a:latin typeface="Arial Black" pitchFamily="34" charset="0"/>
                          <a:ea typeface="Calibri"/>
                          <a:cs typeface="Times New Roman"/>
                        </a:rPr>
                        <a:t>(361)</a:t>
                      </a:r>
                    </a:p>
                    <a:p>
                      <a:pPr algn="r">
                        <a:lnSpc>
                          <a:spcPct val="115000"/>
                        </a:lnSpc>
                        <a:spcAft>
                          <a:spcPts val="0"/>
                        </a:spcAft>
                      </a:pPr>
                      <a:r>
                        <a:rPr lang="da-DK" sz="1400">
                          <a:latin typeface="Arial Black" pitchFamily="34" charset="0"/>
                          <a:ea typeface="Calibri"/>
                          <a:cs typeface="Times New Roman"/>
                        </a:rPr>
                        <a:t>(0,69)</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306</a:t>
                      </a:r>
                    </a:p>
                    <a:p>
                      <a:pPr algn="r">
                        <a:lnSpc>
                          <a:spcPct val="115000"/>
                        </a:lnSpc>
                        <a:spcAft>
                          <a:spcPts val="0"/>
                        </a:spcAft>
                      </a:pPr>
                      <a:r>
                        <a:rPr lang="da-DK" sz="1400">
                          <a:latin typeface="Arial Black" pitchFamily="34" charset="0"/>
                          <a:ea typeface="Calibri"/>
                          <a:cs typeface="Times New Roman"/>
                        </a:rPr>
                        <a:t>(385)</a:t>
                      </a:r>
                    </a:p>
                    <a:p>
                      <a:pPr algn="r">
                        <a:lnSpc>
                          <a:spcPct val="115000"/>
                        </a:lnSpc>
                        <a:spcAft>
                          <a:spcPts val="0"/>
                        </a:spcAft>
                      </a:pPr>
                      <a:r>
                        <a:rPr lang="da-DK" sz="1400">
                          <a:latin typeface="Arial Black" pitchFamily="34" charset="0"/>
                          <a:ea typeface="Calibri"/>
                          <a:cs typeface="Times New Roman"/>
                        </a:rPr>
                        <a:t>(0,79)</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367</a:t>
                      </a:r>
                    </a:p>
                    <a:p>
                      <a:pPr algn="r">
                        <a:lnSpc>
                          <a:spcPct val="115000"/>
                        </a:lnSpc>
                        <a:spcAft>
                          <a:spcPts val="0"/>
                        </a:spcAft>
                      </a:pPr>
                      <a:r>
                        <a:rPr lang="da-DK" sz="1400">
                          <a:latin typeface="Arial Black" pitchFamily="34" charset="0"/>
                          <a:ea typeface="Calibri"/>
                          <a:cs typeface="Times New Roman"/>
                        </a:rPr>
                        <a:t>(412)</a:t>
                      </a:r>
                    </a:p>
                    <a:p>
                      <a:pPr algn="r">
                        <a:lnSpc>
                          <a:spcPct val="115000"/>
                        </a:lnSpc>
                        <a:spcAft>
                          <a:spcPts val="0"/>
                        </a:spcAft>
                      </a:pPr>
                      <a:r>
                        <a:rPr lang="da-DK" sz="1400">
                          <a:latin typeface="Arial Black" pitchFamily="34" charset="0"/>
                          <a:ea typeface="Calibri"/>
                          <a:cs typeface="Times New Roman"/>
                        </a:rPr>
                        <a:t>(0,89)</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408</a:t>
                      </a:r>
                    </a:p>
                    <a:p>
                      <a:pPr algn="r">
                        <a:lnSpc>
                          <a:spcPct val="115000"/>
                        </a:lnSpc>
                        <a:spcAft>
                          <a:spcPts val="0"/>
                        </a:spcAft>
                      </a:pPr>
                      <a:r>
                        <a:rPr lang="da-DK" sz="1400">
                          <a:latin typeface="Arial Black" pitchFamily="34" charset="0"/>
                          <a:ea typeface="Calibri"/>
                          <a:cs typeface="Times New Roman"/>
                        </a:rPr>
                        <a:t>(420)</a:t>
                      </a:r>
                    </a:p>
                    <a:p>
                      <a:pPr algn="r">
                        <a:lnSpc>
                          <a:spcPct val="115000"/>
                        </a:lnSpc>
                        <a:spcAft>
                          <a:spcPts val="0"/>
                        </a:spcAft>
                      </a:pPr>
                      <a:r>
                        <a:rPr lang="da-DK" sz="1400">
                          <a:latin typeface="Arial Black" pitchFamily="34" charset="0"/>
                          <a:ea typeface="Calibri"/>
                          <a:cs typeface="Times New Roman"/>
                        </a:rPr>
                        <a:t>(0,97)</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c>
                  <a:txBody>
                    <a:bodyPr/>
                    <a:lstStyle/>
                    <a:p>
                      <a:pPr algn="r">
                        <a:lnSpc>
                          <a:spcPct val="115000"/>
                        </a:lnSpc>
                        <a:spcAft>
                          <a:spcPts val="0"/>
                        </a:spcAft>
                      </a:pPr>
                      <a:r>
                        <a:rPr lang="da-DK" sz="1400">
                          <a:latin typeface="Arial Black" pitchFamily="34" charset="0"/>
                          <a:ea typeface="Calibri"/>
                          <a:cs typeface="Times New Roman"/>
                        </a:rPr>
                        <a:t>411</a:t>
                      </a:r>
                    </a:p>
                    <a:p>
                      <a:pPr algn="r">
                        <a:lnSpc>
                          <a:spcPct val="115000"/>
                        </a:lnSpc>
                        <a:spcAft>
                          <a:spcPts val="0"/>
                        </a:spcAft>
                      </a:pPr>
                      <a:r>
                        <a:rPr lang="da-DK" sz="1400">
                          <a:latin typeface="Arial Black" pitchFamily="34" charset="0"/>
                          <a:ea typeface="Calibri"/>
                          <a:cs typeface="Times New Roman"/>
                        </a:rPr>
                        <a:t>(444)</a:t>
                      </a:r>
                    </a:p>
                    <a:p>
                      <a:pPr algn="r">
                        <a:lnSpc>
                          <a:spcPct val="115000"/>
                        </a:lnSpc>
                        <a:spcAft>
                          <a:spcPts val="0"/>
                        </a:spcAft>
                      </a:pPr>
                      <a:r>
                        <a:rPr lang="da-DK" sz="1400">
                          <a:latin typeface="Arial Black" pitchFamily="34" charset="0"/>
                          <a:ea typeface="Calibri"/>
                          <a:cs typeface="Times New Roman"/>
                        </a:rPr>
                        <a:t>(0,93)</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3A7"/>
                    </a:solidFill>
                  </a:tcPr>
                </a:tc>
              </a:tr>
              <a:tr h="913947">
                <a:tc>
                  <a:txBody>
                    <a:bodyPr/>
                    <a:lstStyle/>
                    <a:p>
                      <a:pPr>
                        <a:lnSpc>
                          <a:spcPct val="115000"/>
                        </a:lnSpc>
                        <a:spcAft>
                          <a:spcPts val="0"/>
                        </a:spcAft>
                      </a:pPr>
                      <a:r>
                        <a:rPr lang="da-DK" sz="1400" dirty="0">
                          <a:latin typeface="Arial Black" pitchFamily="34" charset="0"/>
                          <a:ea typeface="Calibri"/>
                          <a:cs typeface="Times New Roman"/>
                        </a:rPr>
                        <a:t>Mellemstore brug med 1-2 helårsarbejdere</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1.576</a:t>
                      </a:r>
                    </a:p>
                    <a:p>
                      <a:pPr algn="r">
                        <a:lnSpc>
                          <a:spcPct val="115000"/>
                        </a:lnSpc>
                        <a:spcAft>
                          <a:spcPts val="0"/>
                        </a:spcAft>
                      </a:pPr>
                      <a:r>
                        <a:rPr lang="da-DK" sz="1400">
                          <a:latin typeface="Arial Black" pitchFamily="34" charset="0"/>
                          <a:ea typeface="Calibri"/>
                          <a:cs typeface="Times New Roman"/>
                        </a:rPr>
                        <a:t>(1.534)</a:t>
                      </a:r>
                    </a:p>
                    <a:p>
                      <a:pPr algn="r">
                        <a:lnSpc>
                          <a:spcPct val="115000"/>
                        </a:lnSpc>
                        <a:spcAft>
                          <a:spcPts val="0"/>
                        </a:spcAft>
                      </a:pPr>
                      <a:r>
                        <a:rPr lang="da-DK" sz="1400">
                          <a:latin typeface="Arial Black" pitchFamily="34" charset="0"/>
                          <a:ea typeface="Calibri"/>
                          <a:cs typeface="Times New Roman"/>
                        </a:rPr>
                        <a:t>(1,02)</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1.790</a:t>
                      </a:r>
                    </a:p>
                    <a:p>
                      <a:pPr algn="r">
                        <a:lnSpc>
                          <a:spcPct val="115000"/>
                        </a:lnSpc>
                        <a:spcAft>
                          <a:spcPts val="0"/>
                        </a:spcAft>
                      </a:pPr>
                      <a:r>
                        <a:rPr lang="da-DK" sz="1400">
                          <a:latin typeface="Arial Black" pitchFamily="34" charset="0"/>
                          <a:ea typeface="Calibri"/>
                          <a:cs typeface="Times New Roman"/>
                        </a:rPr>
                        <a:t>(1.627)</a:t>
                      </a:r>
                    </a:p>
                    <a:p>
                      <a:pPr algn="r">
                        <a:lnSpc>
                          <a:spcPct val="115000"/>
                        </a:lnSpc>
                        <a:spcAft>
                          <a:spcPts val="0"/>
                        </a:spcAft>
                      </a:pPr>
                      <a:r>
                        <a:rPr lang="da-DK" sz="1400">
                          <a:latin typeface="Arial Black" pitchFamily="34" charset="0"/>
                          <a:ea typeface="Calibri"/>
                          <a:cs typeface="Times New Roman"/>
                        </a:rPr>
                        <a:t>(1,10)</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2.250</a:t>
                      </a:r>
                    </a:p>
                    <a:p>
                      <a:pPr algn="r">
                        <a:lnSpc>
                          <a:spcPct val="115000"/>
                        </a:lnSpc>
                        <a:spcAft>
                          <a:spcPts val="0"/>
                        </a:spcAft>
                      </a:pPr>
                      <a:r>
                        <a:rPr lang="da-DK" sz="1400">
                          <a:latin typeface="Arial Black" pitchFamily="34" charset="0"/>
                          <a:ea typeface="Calibri"/>
                          <a:cs typeface="Times New Roman"/>
                        </a:rPr>
                        <a:t>(1.952)</a:t>
                      </a:r>
                    </a:p>
                    <a:p>
                      <a:pPr algn="r">
                        <a:lnSpc>
                          <a:spcPct val="115000"/>
                        </a:lnSpc>
                        <a:spcAft>
                          <a:spcPts val="0"/>
                        </a:spcAft>
                      </a:pPr>
                      <a:r>
                        <a:rPr lang="da-DK" sz="1400">
                          <a:latin typeface="Arial Black" pitchFamily="34" charset="0"/>
                          <a:ea typeface="Calibri"/>
                          <a:cs typeface="Times New Roman"/>
                        </a:rPr>
                        <a:t>(1,15)</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2.369</a:t>
                      </a:r>
                    </a:p>
                    <a:p>
                      <a:pPr algn="r">
                        <a:lnSpc>
                          <a:spcPct val="115000"/>
                        </a:lnSpc>
                        <a:spcAft>
                          <a:spcPts val="0"/>
                        </a:spcAft>
                      </a:pPr>
                      <a:r>
                        <a:rPr lang="da-DK" sz="1400">
                          <a:latin typeface="Arial Black" pitchFamily="34" charset="0"/>
                          <a:ea typeface="Calibri"/>
                          <a:cs typeface="Times New Roman"/>
                        </a:rPr>
                        <a:t>(1.887)</a:t>
                      </a:r>
                    </a:p>
                    <a:p>
                      <a:pPr algn="r">
                        <a:lnSpc>
                          <a:spcPct val="115000"/>
                        </a:lnSpc>
                        <a:spcAft>
                          <a:spcPts val="0"/>
                        </a:spcAft>
                      </a:pPr>
                      <a:r>
                        <a:rPr lang="da-DK" sz="1400">
                          <a:latin typeface="Arial Black" pitchFamily="34" charset="0"/>
                          <a:ea typeface="Calibri"/>
                          <a:cs typeface="Times New Roman"/>
                        </a:rPr>
                        <a:t>(1,26)</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c>
                  <a:txBody>
                    <a:bodyPr/>
                    <a:lstStyle/>
                    <a:p>
                      <a:pPr algn="r">
                        <a:lnSpc>
                          <a:spcPct val="115000"/>
                        </a:lnSpc>
                        <a:spcAft>
                          <a:spcPts val="0"/>
                        </a:spcAft>
                      </a:pPr>
                      <a:r>
                        <a:rPr lang="da-DK" sz="1400">
                          <a:latin typeface="Arial Black" pitchFamily="34" charset="0"/>
                          <a:ea typeface="Calibri"/>
                          <a:cs typeface="Times New Roman"/>
                        </a:rPr>
                        <a:t>2.450</a:t>
                      </a:r>
                    </a:p>
                    <a:p>
                      <a:pPr algn="r">
                        <a:lnSpc>
                          <a:spcPct val="115000"/>
                        </a:lnSpc>
                        <a:spcAft>
                          <a:spcPts val="0"/>
                        </a:spcAft>
                      </a:pPr>
                      <a:r>
                        <a:rPr lang="da-DK" sz="1400">
                          <a:latin typeface="Arial Black" pitchFamily="34" charset="0"/>
                          <a:ea typeface="Calibri"/>
                          <a:cs typeface="Times New Roman"/>
                        </a:rPr>
                        <a:t>(1.985)</a:t>
                      </a:r>
                    </a:p>
                    <a:p>
                      <a:pPr algn="r">
                        <a:lnSpc>
                          <a:spcPct val="115000"/>
                        </a:lnSpc>
                        <a:spcAft>
                          <a:spcPts val="0"/>
                        </a:spcAft>
                      </a:pPr>
                      <a:r>
                        <a:rPr lang="da-DK" sz="1400">
                          <a:latin typeface="Arial Black" pitchFamily="34" charset="0"/>
                          <a:ea typeface="Calibri"/>
                          <a:cs typeface="Times New Roman"/>
                        </a:rPr>
                        <a:t>(1,23)</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2E0"/>
                    </a:solidFill>
                  </a:tcPr>
                </a:tc>
              </a:tr>
              <a:tr h="913947">
                <a:tc>
                  <a:txBody>
                    <a:bodyPr/>
                    <a:lstStyle/>
                    <a:p>
                      <a:pPr>
                        <a:lnSpc>
                          <a:spcPct val="115000"/>
                        </a:lnSpc>
                        <a:spcAft>
                          <a:spcPts val="0"/>
                        </a:spcAft>
                      </a:pPr>
                      <a:r>
                        <a:rPr lang="da-DK" sz="1400" dirty="0">
                          <a:latin typeface="Arial Black" pitchFamily="34" charset="0"/>
                          <a:ea typeface="Calibri"/>
                          <a:cs typeface="Times New Roman"/>
                        </a:rPr>
                        <a:t>Store brug med mindst 2 helårsarbejdere</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6.124</a:t>
                      </a:r>
                    </a:p>
                    <a:p>
                      <a:pPr algn="r">
                        <a:lnSpc>
                          <a:spcPct val="115000"/>
                        </a:lnSpc>
                        <a:spcAft>
                          <a:spcPts val="0"/>
                        </a:spcAft>
                      </a:pPr>
                      <a:r>
                        <a:rPr lang="da-DK" sz="1400" dirty="0">
                          <a:latin typeface="Arial Black" pitchFamily="34" charset="0"/>
                          <a:ea typeface="Calibri"/>
                          <a:cs typeface="Times New Roman"/>
                        </a:rPr>
                        <a:t>(5.826)</a:t>
                      </a:r>
                    </a:p>
                    <a:p>
                      <a:pPr algn="r">
                        <a:lnSpc>
                          <a:spcPct val="115000"/>
                        </a:lnSpc>
                        <a:spcAft>
                          <a:spcPts val="0"/>
                        </a:spcAft>
                      </a:pPr>
                      <a:r>
                        <a:rPr lang="da-DK" sz="1400" dirty="0">
                          <a:latin typeface="Arial Black" pitchFamily="34" charset="0"/>
                          <a:ea typeface="Calibri"/>
                          <a:cs typeface="Times New Roman"/>
                        </a:rPr>
                        <a:t>(1,05)</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6.823</a:t>
                      </a:r>
                    </a:p>
                    <a:p>
                      <a:pPr algn="r">
                        <a:lnSpc>
                          <a:spcPct val="115000"/>
                        </a:lnSpc>
                        <a:spcAft>
                          <a:spcPts val="0"/>
                        </a:spcAft>
                      </a:pPr>
                      <a:r>
                        <a:rPr lang="da-DK" sz="1400" dirty="0">
                          <a:latin typeface="Arial Black" pitchFamily="34" charset="0"/>
                          <a:ea typeface="Calibri"/>
                          <a:cs typeface="Times New Roman"/>
                        </a:rPr>
                        <a:t>(6.048)</a:t>
                      </a:r>
                    </a:p>
                    <a:p>
                      <a:pPr algn="r">
                        <a:lnSpc>
                          <a:spcPct val="115000"/>
                        </a:lnSpc>
                        <a:spcAft>
                          <a:spcPts val="0"/>
                        </a:spcAft>
                      </a:pPr>
                      <a:r>
                        <a:rPr lang="da-DK" sz="1400" dirty="0">
                          <a:latin typeface="Arial Black" pitchFamily="34" charset="0"/>
                          <a:ea typeface="Calibri"/>
                          <a:cs typeface="Times New Roman"/>
                        </a:rPr>
                        <a:t>(1,13)</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7.769</a:t>
                      </a:r>
                    </a:p>
                    <a:p>
                      <a:pPr algn="r">
                        <a:lnSpc>
                          <a:spcPct val="115000"/>
                        </a:lnSpc>
                        <a:spcAft>
                          <a:spcPts val="0"/>
                        </a:spcAft>
                      </a:pPr>
                      <a:r>
                        <a:rPr lang="da-DK" sz="1400" dirty="0">
                          <a:latin typeface="Arial Black" pitchFamily="34" charset="0"/>
                          <a:ea typeface="Calibri"/>
                          <a:cs typeface="Times New Roman"/>
                        </a:rPr>
                        <a:t>(6.829)</a:t>
                      </a:r>
                    </a:p>
                    <a:p>
                      <a:pPr algn="r">
                        <a:lnSpc>
                          <a:spcPct val="115000"/>
                        </a:lnSpc>
                        <a:spcAft>
                          <a:spcPts val="0"/>
                        </a:spcAft>
                      </a:pPr>
                      <a:r>
                        <a:rPr lang="da-DK" sz="1400" dirty="0">
                          <a:latin typeface="Arial Black" pitchFamily="34" charset="0"/>
                          <a:ea typeface="Calibri"/>
                          <a:cs typeface="Times New Roman"/>
                        </a:rPr>
                        <a:t>(1,14)</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8.621</a:t>
                      </a:r>
                    </a:p>
                    <a:p>
                      <a:pPr algn="r">
                        <a:lnSpc>
                          <a:spcPct val="115000"/>
                        </a:lnSpc>
                        <a:spcAft>
                          <a:spcPts val="0"/>
                        </a:spcAft>
                      </a:pPr>
                      <a:r>
                        <a:rPr lang="da-DK" sz="1400" dirty="0">
                          <a:latin typeface="Arial Black" pitchFamily="34" charset="0"/>
                          <a:ea typeface="Calibri"/>
                          <a:cs typeface="Times New Roman"/>
                        </a:rPr>
                        <a:t>(7.250)</a:t>
                      </a:r>
                    </a:p>
                    <a:p>
                      <a:pPr algn="r">
                        <a:lnSpc>
                          <a:spcPct val="115000"/>
                        </a:lnSpc>
                        <a:spcAft>
                          <a:spcPts val="0"/>
                        </a:spcAft>
                      </a:pPr>
                      <a:r>
                        <a:rPr lang="da-DK" sz="1400" dirty="0">
                          <a:latin typeface="Arial Black" pitchFamily="34" charset="0"/>
                          <a:ea typeface="Calibri"/>
                          <a:cs typeface="Times New Roman"/>
                        </a:rPr>
                        <a:t>(1,19)</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c>
                  <a:txBody>
                    <a:bodyPr/>
                    <a:lstStyle/>
                    <a:p>
                      <a:pPr algn="r">
                        <a:lnSpc>
                          <a:spcPct val="115000"/>
                        </a:lnSpc>
                        <a:spcAft>
                          <a:spcPts val="0"/>
                        </a:spcAft>
                      </a:pPr>
                      <a:r>
                        <a:rPr lang="da-DK" sz="1400" dirty="0">
                          <a:latin typeface="Arial Black" pitchFamily="34" charset="0"/>
                          <a:ea typeface="Calibri"/>
                          <a:cs typeface="Times New Roman"/>
                        </a:rPr>
                        <a:t>9.271</a:t>
                      </a:r>
                    </a:p>
                    <a:p>
                      <a:pPr algn="r">
                        <a:lnSpc>
                          <a:spcPct val="115000"/>
                        </a:lnSpc>
                        <a:spcAft>
                          <a:spcPts val="0"/>
                        </a:spcAft>
                      </a:pPr>
                      <a:r>
                        <a:rPr lang="da-DK" sz="1400" dirty="0">
                          <a:latin typeface="Arial Black" pitchFamily="34" charset="0"/>
                          <a:ea typeface="Calibri"/>
                          <a:cs typeface="Times New Roman"/>
                        </a:rPr>
                        <a:t>(7.672)</a:t>
                      </a:r>
                    </a:p>
                    <a:p>
                      <a:pPr algn="r">
                        <a:lnSpc>
                          <a:spcPct val="115000"/>
                        </a:lnSpc>
                        <a:spcAft>
                          <a:spcPts val="0"/>
                        </a:spcAft>
                      </a:pPr>
                      <a:r>
                        <a:rPr lang="da-DK" sz="1400" dirty="0">
                          <a:latin typeface="Arial Black" pitchFamily="34" charset="0"/>
                          <a:ea typeface="Calibri"/>
                          <a:cs typeface="Times New Roman"/>
                        </a:rPr>
                        <a:t>(1,21)</a:t>
                      </a:r>
                    </a:p>
                  </a:txBody>
                  <a:tcPr marL="66894" marR="6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93"/>
                    </a:solidFill>
                  </a:tcPr>
                </a:tc>
              </a:tr>
            </a:tbl>
          </a:graphicData>
        </a:graphic>
      </p:graphicFrame>
      <p:sp>
        <p:nvSpPr>
          <p:cNvPr id="20481" name="Rectangle 1"/>
          <p:cNvSpPr>
            <a:spLocks noChangeArrowheads="1"/>
          </p:cNvSpPr>
          <p:nvPr/>
        </p:nvSpPr>
        <p:spPr bwMode="auto">
          <a:xfrm>
            <a:off x="539552" y="404664"/>
            <a:ext cx="799288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Landbrugets produktionsværdi (1.000 kr. pr. bedriftstype)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(10)</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 Egne beregninger, baseret på tal fra Institut for Fødevare- og Ressourceøkonomi (2014). Tallene i parentes er henholdsvis driftsomkostninger og forholdet mellem disse og produktionsværdien.</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683571" y="2276872"/>
          <a:ext cx="7776858" cy="2232248"/>
        </p:xfrm>
        <a:graphic>
          <a:graphicData uri="http://schemas.openxmlformats.org/drawingml/2006/table">
            <a:tbl>
              <a:tblPr/>
              <a:tblGrid>
                <a:gridCol w="2737540"/>
                <a:gridCol w="719558"/>
                <a:gridCol w="719558"/>
                <a:gridCol w="720362"/>
                <a:gridCol w="719558"/>
                <a:gridCol w="720362"/>
                <a:gridCol w="719558"/>
                <a:gridCol w="720362"/>
              </a:tblGrid>
              <a:tr h="558062">
                <a:tc>
                  <a:txBody>
                    <a:bodyPr/>
                    <a:lstStyle/>
                    <a:p>
                      <a:pPr algn="ctr">
                        <a:lnSpc>
                          <a:spcPct val="115000"/>
                        </a:lnSpc>
                        <a:spcAft>
                          <a:spcPts val="0"/>
                        </a:spcAft>
                      </a:pPr>
                      <a:r>
                        <a:rPr lang="da-DK" sz="1400" dirty="0">
                          <a:latin typeface="Arial Black" pitchFamily="34" charset="0"/>
                          <a:ea typeface="Calibri"/>
                          <a:cs typeface="Times New Roman"/>
                        </a:rPr>
                        <a:t>År</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1936</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1950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1960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1970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1980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1990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a-DK" sz="1400">
                          <a:latin typeface="Arial Black" pitchFamily="34" charset="0"/>
                          <a:ea typeface="Calibri"/>
                          <a:cs typeface="Times New Roman"/>
                        </a:rPr>
                        <a:t>2000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8062">
                <a:tc>
                  <a:txBody>
                    <a:bodyPr/>
                    <a:lstStyle/>
                    <a:p>
                      <a:pPr>
                        <a:lnSpc>
                          <a:spcPct val="115000"/>
                        </a:lnSpc>
                        <a:spcAft>
                          <a:spcPts val="0"/>
                        </a:spcAft>
                      </a:pPr>
                      <a:r>
                        <a:rPr lang="da-DK" sz="1400" dirty="0">
                          <a:latin typeface="Arial Black" pitchFamily="34" charset="0"/>
                          <a:ea typeface="Calibri"/>
                          <a:cs typeface="Times New Roman"/>
                        </a:rPr>
                        <a:t>Energiinput</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26</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52</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109</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154</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195</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211</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200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nSpc>
                          <a:spcPct val="115000"/>
                        </a:lnSpc>
                        <a:spcAft>
                          <a:spcPts val="0"/>
                        </a:spcAft>
                      </a:pPr>
                      <a:r>
                        <a:rPr lang="da-DK" sz="1400" dirty="0">
                          <a:latin typeface="Arial Black" pitchFamily="34" charset="0"/>
                          <a:ea typeface="Calibri"/>
                          <a:cs typeface="Times New Roman"/>
                        </a:rPr>
                        <a:t>Energioutput gennem human føde</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100</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136</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167</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168</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182</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217</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253</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nSpc>
                          <a:spcPct val="115000"/>
                        </a:lnSpc>
                        <a:spcAft>
                          <a:spcPts val="0"/>
                        </a:spcAft>
                      </a:pPr>
                      <a:r>
                        <a:rPr lang="da-DK" sz="1400" dirty="0">
                          <a:latin typeface="Arial Black" pitchFamily="34" charset="0"/>
                          <a:ea typeface="Calibri"/>
                          <a:cs typeface="Times New Roman"/>
                        </a:rPr>
                        <a:t>Kvotient</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3,9</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2,6</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1,5</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1,1</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1,1</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1,3</a:t>
                      </a:r>
                    </a:p>
                  </a:txBody>
                  <a:tcPr marL="68062" marR="6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539552" y="633900"/>
            <a:ext cx="81369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Energistrøm i dansk landbrug i perioden 1936 – 2000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(11)</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(enheder 100.000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Kj/ha</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landbrugsjord)</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 Energi i landbruget - forbrug og besparelser  -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Schroll</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 Tog vi fejl i vores rapport: ”Dansk Landbrug - Økologisk belyst”</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323528" y="1196750"/>
          <a:ext cx="8496943" cy="4536502"/>
        </p:xfrm>
        <a:graphic>
          <a:graphicData uri="http://schemas.openxmlformats.org/drawingml/2006/table">
            <a:tbl>
              <a:tblPr/>
              <a:tblGrid>
                <a:gridCol w="1615208"/>
                <a:gridCol w="859340"/>
                <a:gridCol w="859340"/>
                <a:gridCol w="864601"/>
                <a:gridCol w="860217"/>
                <a:gridCol w="859340"/>
                <a:gridCol w="859340"/>
                <a:gridCol w="859340"/>
                <a:gridCol w="860217"/>
              </a:tblGrid>
              <a:tr h="756083">
                <a:tc>
                  <a:txBody>
                    <a:bodyPr/>
                    <a:lstStyle/>
                    <a:p>
                      <a:pPr>
                        <a:lnSpc>
                          <a:spcPct val="115000"/>
                        </a:lnSpc>
                        <a:spcAft>
                          <a:spcPts val="0"/>
                        </a:spcAft>
                      </a:pPr>
                      <a:r>
                        <a:rPr lang="da-DK" sz="1400" dirty="0">
                          <a:latin typeface="Arial Black" pitchFamily="34" charset="0"/>
                          <a:ea typeface="Calibri"/>
                          <a:cs typeface="Times New Roman"/>
                        </a:rPr>
                        <a:t>Afgrøde</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da-DK" sz="1400">
                          <a:latin typeface="Arial Black" pitchFamily="34" charset="0"/>
                          <a:ea typeface="Calibri"/>
                          <a:cs typeface="Times New Roman"/>
                        </a:rPr>
                        <a:t>Direkte energiforbr.</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gridSpan="2">
                  <a:txBody>
                    <a:bodyPr/>
                    <a:lstStyle/>
                    <a:p>
                      <a:pPr algn="ctr">
                        <a:lnSpc>
                          <a:spcPct val="115000"/>
                        </a:lnSpc>
                        <a:spcAft>
                          <a:spcPts val="0"/>
                        </a:spcAft>
                      </a:pPr>
                      <a:r>
                        <a:rPr lang="da-DK" sz="1400">
                          <a:latin typeface="Arial Black" pitchFamily="34" charset="0"/>
                          <a:ea typeface="Calibri"/>
                          <a:cs typeface="Times New Roman"/>
                        </a:rPr>
                        <a:t>Indirekte energi forbrug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a:txBody>
                    <a:bodyPr/>
                    <a:lstStyle/>
                    <a:p>
                      <a:pPr algn="ctr">
                        <a:lnSpc>
                          <a:spcPct val="115000"/>
                        </a:lnSpc>
                        <a:spcAft>
                          <a:spcPts val="0"/>
                        </a:spcAft>
                      </a:pPr>
                      <a:r>
                        <a:rPr lang="da-DK" sz="1400">
                          <a:latin typeface="Arial Black" pitchFamily="34" charset="0"/>
                          <a:ea typeface="Calibri"/>
                          <a:cs typeface="Times New Roman"/>
                        </a:rPr>
                        <a:t>Energi forbrug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da-DK" sz="1400">
                          <a:latin typeface="Arial Black" pitchFamily="34" charset="0"/>
                          <a:ea typeface="Calibri"/>
                          <a:cs typeface="Times New Roman"/>
                        </a:rPr>
                        <a:t>Heraf i procent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a:txBody>
                    <a:bodyPr/>
                    <a:lstStyle/>
                    <a:p>
                      <a:pPr algn="ctr">
                        <a:lnSpc>
                          <a:spcPct val="115000"/>
                        </a:lnSpc>
                        <a:spcAft>
                          <a:spcPts val="0"/>
                        </a:spcAft>
                      </a:pPr>
                      <a:r>
                        <a:rPr lang="da-DK" sz="1400">
                          <a:latin typeface="Arial Black" pitchFamily="34" charset="0"/>
                          <a:ea typeface="Calibri"/>
                          <a:cs typeface="Times New Roman"/>
                        </a:rPr>
                        <a:t>Forhold Ind/dir</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3">
                <a:tc>
                  <a:txBody>
                    <a:bodyPr/>
                    <a:lstStyle/>
                    <a:p>
                      <a:pPr>
                        <a:lnSpc>
                          <a:spcPct val="115000"/>
                        </a:lnSpc>
                        <a:spcAft>
                          <a:spcPts val="0"/>
                        </a:spcAft>
                      </a:pPr>
                      <a:r>
                        <a:rPr lang="da-DK" sz="1200" dirty="0">
                          <a:latin typeface="Arial Black" pitchFamily="34" charset="0"/>
                          <a:ea typeface="Calibri"/>
                          <a:cs typeface="Times New Roman"/>
                        </a:rPr>
                        <a:t>MJ/ha</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Diesel</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Vanding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Gødning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Pesticid.</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I alt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a:latin typeface="Arial Black" pitchFamily="34" charset="0"/>
                          <a:ea typeface="Calibri"/>
                          <a:cs typeface="Times New Roman"/>
                        </a:rPr>
                        <a:t>Direkte</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dirty="0" err="1">
                          <a:latin typeface="Arial Black" pitchFamily="34" charset="0"/>
                          <a:ea typeface="Calibri"/>
                          <a:cs typeface="Times New Roman"/>
                        </a:rPr>
                        <a:t>Indirekt</a:t>
                      </a:r>
                      <a:r>
                        <a:rPr lang="da-DK" sz="1200" dirty="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a-DK" sz="1200" dirty="0">
                        <a:latin typeface="Arial Black" pitchFamily="34" charset="0"/>
                        <a:ea typeface="Calibri"/>
                        <a:cs typeface="Times New Roman"/>
                      </a:endParaRP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Vårbyg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4.817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7.211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241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12.271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39,3</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60,7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1,55</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Vinterbyg</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6.567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8.710</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222</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15.299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42,4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57,6</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1,36</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Vinterhvede</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6.567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9.504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324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16.395</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40,1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59,9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1,50</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Vårraps</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5.084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6.078</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324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11.486</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44,3</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55,7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1,26</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Vinterraps</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5.084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9.618</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287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14.989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33,9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66,1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1,95</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Majs</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8.632</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9.151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194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17.977</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48,0</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52,0</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1,08</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Græs</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3.019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19.948</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15</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22.982</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13,1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86,9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a:latin typeface="Arial Black" pitchFamily="34" charset="0"/>
                          <a:ea typeface="Calibri"/>
                          <a:cs typeface="Times New Roman"/>
                        </a:rPr>
                        <a:t>6,61</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nSpc>
                          <a:spcPct val="115000"/>
                        </a:lnSpc>
                        <a:spcAft>
                          <a:spcPts val="0"/>
                        </a:spcAft>
                      </a:pPr>
                      <a:r>
                        <a:rPr lang="da-DK" sz="1400" dirty="0">
                          <a:latin typeface="Arial Black" pitchFamily="34" charset="0"/>
                          <a:ea typeface="Calibri"/>
                          <a:cs typeface="Times New Roman"/>
                        </a:rPr>
                        <a:t>Lucerne</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1.324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2.508</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0</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3.832</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34,6</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65,4</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400" dirty="0">
                          <a:latin typeface="Arial Black" pitchFamily="34" charset="0"/>
                          <a:ea typeface="Calibri"/>
                          <a:cs typeface="Times New Roman"/>
                        </a:rPr>
                        <a:t>1,89</a:t>
                      </a:r>
                    </a:p>
                  </a:txBody>
                  <a:tcPr marL="67943" marR="6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395536" y="181526"/>
            <a:ext cx="8280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Energiforbrug ved dyrkning af udvalgte afgrøder på lerjord - MJ/ha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(12)</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 Energi i landbruget - forbrug og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beparelser</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Blume</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(2008)</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115616" y="1268760"/>
          <a:ext cx="6696745" cy="5195278"/>
        </p:xfrm>
        <a:graphic>
          <a:graphicData uri="http://schemas.openxmlformats.org/drawingml/2006/table">
            <a:tbl>
              <a:tblPr/>
              <a:tblGrid>
                <a:gridCol w="2824455"/>
                <a:gridCol w="1936145"/>
                <a:gridCol w="1936145"/>
              </a:tblGrid>
              <a:tr h="302434">
                <a:tc>
                  <a:txBody>
                    <a:bodyPr/>
                    <a:lstStyle/>
                    <a:p>
                      <a:pPr algn="just">
                        <a:lnSpc>
                          <a:spcPct val="115000"/>
                        </a:lnSpc>
                        <a:spcAft>
                          <a:spcPts val="0"/>
                        </a:spcAft>
                      </a:pPr>
                      <a:endParaRPr lang="da-DK" sz="1800" dirty="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a-DK" sz="1800">
                          <a:latin typeface="Arial Black" pitchFamily="34" charset="0"/>
                          <a:ea typeface="Calibri"/>
                          <a:cs typeface="Times New Roman"/>
                        </a:rPr>
                        <a:t>Konventionel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a-DK" sz="1800">
                          <a:latin typeface="Arial Black" pitchFamily="34" charset="0"/>
                          <a:ea typeface="Calibri"/>
                          <a:cs typeface="Times New Roman"/>
                        </a:rPr>
                        <a:t>Økologisk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b="1" dirty="0">
                          <a:latin typeface="Arial Black" pitchFamily="34" charset="0"/>
                          <a:ea typeface="Calibri"/>
                          <a:cs typeface="Times New Roman"/>
                        </a:rPr>
                        <a:t>Direkte energi:</a:t>
                      </a:r>
                      <a:endParaRPr lang="da-DK" sz="1800" dirty="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da-DK" sz="180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da-DK" sz="180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Brændstof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3.400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Smøreolie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Markvanding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Tørring af korn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b="1" dirty="0">
                          <a:latin typeface="Arial Black" pitchFamily="34" charset="0"/>
                          <a:ea typeface="Calibri"/>
                          <a:cs typeface="Times New Roman"/>
                        </a:rPr>
                        <a:t>I alt</a:t>
                      </a:r>
                      <a:endParaRPr lang="da-DK" sz="1800" dirty="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5.700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7.300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b="1" dirty="0">
                          <a:latin typeface="Arial Black" pitchFamily="34" charset="0"/>
                          <a:ea typeface="Calibri"/>
                          <a:cs typeface="Times New Roman"/>
                        </a:rPr>
                        <a:t>Indirekte energi:</a:t>
                      </a:r>
                      <a:endParaRPr lang="da-DK" sz="1800" dirty="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da-DK" sz="180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da-DK" sz="180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Afskrivning -maskiner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Kunstgødning og kalk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6.700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Sprøjtemidler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dirty="0">
                          <a:latin typeface="Arial Black" pitchFamily="34" charset="0"/>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b="1" dirty="0">
                          <a:latin typeface="Arial Black" pitchFamily="34" charset="0"/>
                          <a:ea typeface="Calibri"/>
                          <a:cs typeface="Times New Roman"/>
                        </a:rPr>
                        <a:t>I alt</a:t>
                      </a:r>
                      <a:endParaRPr lang="da-DK" sz="1800" dirty="0">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8.050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Totalt energiforbrug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13.750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8.950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Udbytte (FE/ha)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a:latin typeface="Arial Black" pitchFamily="34" charset="0"/>
                          <a:ea typeface="Calibri"/>
                          <a:cs typeface="Times New Roman"/>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algn="just">
                        <a:lnSpc>
                          <a:spcPct val="115000"/>
                        </a:lnSpc>
                        <a:spcAft>
                          <a:spcPts val="0"/>
                        </a:spcAft>
                      </a:pPr>
                      <a:r>
                        <a:rPr lang="da-DK" sz="1800" dirty="0">
                          <a:latin typeface="Arial Black" pitchFamily="34" charset="0"/>
                          <a:ea typeface="Calibri"/>
                          <a:cs typeface="Times New Roman"/>
                        </a:rPr>
                        <a:t>Energiforbrug (</a:t>
                      </a:r>
                      <a:r>
                        <a:rPr lang="da-DK" sz="1800" dirty="0" err="1">
                          <a:latin typeface="Arial Black" pitchFamily="34" charset="0"/>
                          <a:ea typeface="Calibri"/>
                          <a:cs typeface="Times New Roman"/>
                        </a:rPr>
                        <a:t>Mj/FE</a:t>
                      </a:r>
                      <a:r>
                        <a:rPr lang="da-DK" sz="1800" dirty="0">
                          <a:latin typeface="Arial Black" pitchFamily="34"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dirty="0">
                          <a:latin typeface="Arial Black" pitchFamily="34" charset="0"/>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a-DK" sz="1800" dirty="0">
                          <a:latin typeface="Arial Black" pitchFamily="34" charset="0"/>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827584" y="260648"/>
            <a:ext cx="79208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Energiregnskab for vårbyg på vandet sandjord (</a:t>
            </a:r>
            <a:r>
              <a:rPr kumimoji="0" lang="da-DK"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Mj/ha</a:t>
            </a: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(13)</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 Grøn Viden - markbrug nr. 260 (2002)</a:t>
            </a:r>
            <a:endParaRPr kumimoji="0" lang="da-DK"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a-DK"/>
          </a:p>
        </p:txBody>
      </p:sp>
      <p:grpSp>
        <p:nvGrpSpPr>
          <p:cNvPr id="3" name="Group 35"/>
          <p:cNvGrpSpPr/>
          <p:nvPr/>
        </p:nvGrpSpPr>
        <p:grpSpPr>
          <a:xfrm>
            <a:off x="539552" y="980728"/>
            <a:ext cx="8604448" cy="4320480"/>
            <a:chOff x="899592" y="3140968"/>
            <a:chExt cx="7560467" cy="2880320"/>
          </a:xfrm>
        </p:grpSpPr>
        <p:grpSp>
          <p:nvGrpSpPr>
            <p:cNvPr id="4" name="Group 31"/>
            <p:cNvGrpSpPr/>
            <p:nvPr/>
          </p:nvGrpSpPr>
          <p:grpSpPr>
            <a:xfrm>
              <a:off x="899592" y="3140968"/>
              <a:ext cx="7560467" cy="2880320"/>
              <a:chOff x="827584" y="3429000"/>
              <a:chExt cx="7560467" cy="2880320"/>
            </a:xfrm>
          </p:grpSpPr>
          <p:sp>
            <p:nvSpPr>
              <p:cNvPr id="6" name="Rectangle 9"/>
              <p:cNvSpPr/>
              <p:nvPr/>
            </p:nvSpPr>
            <p:spPr>
              <a:xfrm>
                <a:off x="827585" y="3484420"/>
                <a:ext cx="7128792" cy="12407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a-DK"/>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da-DK" b="1" dirty="0" smtClean="0">
                    <a:solidFill>
                      <a:schemeClr val="tx2"/>
                    </a:solidFill>
                  </a:rPr>
                  <a:t>                              Rumlige</a:t>
                </a:r>
                <a:endParaRPr lang="da-DK" dirty="0"/>
              </a:p>
            </p:txBody>
          </p:sp>
          <p:sp>
            <p:nvSpPr>
              <p:cNvPr id="7" name="Rectangle 8"/>
              <p:cNvSpPr/>
              <p:nvPr/>
            </p:nvSpPr>
            <p:spPr>
              <a:xfrm>
                <a:off x="827585" y="4708556"/>
                <a:ext cx="7128792" cy="12239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a-DK"/>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da-DK" b="1" dirty="0" smtClean="0">
                    <a:solidFill>
                      <a:schemeClr val="tx2"/>
                    </a:solidFill>
                  </a:rPr>
                  <a:t>                            Territorielle</a:t>
                </a:r>
                <a:endParaRPr lang="da-DK" dirty="0"/>
              </a:p>
            </p:txBody>
          </p:sp>
          <p:cxnSp>
            <p:nvCxnSpPr>
              <p:cNvPr id="8" name="Straight Connector 26"/>
              <p:cNvCxnSpPr/>
              <p:nvPr/>
            </p:nvCxnSpPr>
            <p:spPr>
              <a:xfrm>
                <a:off x="4840715" y="3488130"/>
                <a:ext cx="0" cy="254867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23"/>
              <p:cNvCxnSpPr/>
              <p:nvPr/>
            </p:nvCxnSpPr>
            <p:spPr>
              <a:xfrm>
                <a:off x="2339752" y="3484420"/>
                <a:ext cx="0" cy="254867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6"/>
              <p:cNvCxnSpPr/>
              <p:nvPr/>
            </p:nvCxnSpPr>
            <p:spPr>
              <a:xfrm>
                <a:off x="838895" y="5979723"/>
                <a:ext cx="71174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7584" y="3429000"/>
                <a:ext cx="71174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038768" y="6033095"/>
                <a:ext cx="792162" cy="276225"/>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rgbClr val="000000"/>
                    </a:solidFill>
                    <a:miter lim="800000"/>
                    <a:headEnd/>
                    <a:tailEnd/>
                  </a14:hiddenLine>
                </a:ext>
              </a:extLst>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eaLnBrk="1" hangingPunct="1">
                  <a:spcBef>
                    <a:spcPct val="0"/>
                  </a:spcBef>
                  <a:buFontTx/>
                  <a:buNone/>
                </a:pPr>
                <a:r>
                  <a:rPr lang="da-DK" altLang="da-DK" sz="1200" dirty="0">
                    <a:latin typeface="+mn-lt"/>
                  </a:rPr>
                  <a:t>1800</a:t>
                </a:r>
              </a:p>
            </p:txBody>
          </p:sp>
          <p:sp>
            <p:nvSpPr>
              <p:cNvPr id="13" name="TextBox 15"/>
              <p:cNvSpPr txBox="1">
                <a:spLocks noChangeArrowheads="1"/>
              </p:cNvSpPr>
              <p:nvPr/>
            </p:nvSpPr>
            <p:spPr bwMode="auto">
              <a:xfrm>
                <a:off x="4573513" y="6033095"/>
                <a:ext cx="790575" cy="276225"/>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rgbClr val="000000"/>
                    </a:solidFill>
                    <a:miter lim="800000"/>
                    <a:headEnd/>
                    <a:tailEnd/>
                  </a14:hiddenLine>
                </a:ext>
              </a:extLst>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eaLnBrk="1" hangingPunct="1">
                  <a:spcBef>
                    <a:spcPct val="0"/>
                  </a:spcBef>
                  <a:buFontTx/>
                  <a:buNone/>
                </a:pPr>
                <a:r>
                  <a:rPr lang="da-DK" altLang="da-DK" sz="1200" dirty="0">
                    <a:latin typeface="+mn-lt"/>
                  </a:rPr>
                  <a:t>1900</a:t>
                </a:r>
              </a:p>
            </p:txBody>
          </p:sp>
          <p:sp>
            <p:nvSpPr>
              <p:cNvPr id="14" name="TextBox 16"/>
              <p:cNvSpPr txBox="1">
                <a:spLocks noChangeArrowheads="1"/>
              </p:cNvSpPr>
              <p:nvPr/>
            </p:nvSpPr>
            <p:spPr bwMode="auto">
              <a:xfrm>
                <a:off x="7308156" y="6033095"/>
                <a:ext cx="792162" cy="276225"/>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rgbClr val="000000"/>
                    </a:solidFill>
                    <a:miter lim="800000"/>
                    <a:headEnd/>
                    <a:tailEnd/>
                  </a14:hiddenLine>
                </a:ext>
              </a:extLst>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eaLnBrk="1" hangingPunct="1">
                  <a:spcBef>
                    <a:spcPct val="0"/>
                  </a:spcBef>
                  <a:buFontTx/>
                  <a:buNone/>
                </a:pPr>
                <a:r>
                  <a:rPr lang="da-DK" altLang="da-DK" sz="1200" dirty="0">
                    <a:latin typeface="+mn-lt"/>
                  </a:rPr>
                  <a:t>2000</a:t>
                </a:r>
              </a:p>
            </p:txBody>
          </p:sp>
          <p:sp>
            <p:nvSpPr>
              <p:cNvPr id="15" name="Freeform 17"/>
              <p:cNvSpPr/>
              <p:nvPr/>
            </p:nvSpPr>
            <p:spPr>
              <a:xfrm>
                <a:off x="838895" y="4869160"/>
                <a:ext cx="7117482" cy="395288"/>
              </a:xfrm>
              <a:custGeom>
                <a:avLst/>
                <a:gdLst>
                  <a:gd name="connsiteX0" fmla="*/ 0 w 8014996"/>
                  <a:gd name="connsiteY0" fmla="*/ 9330 h 323959"/>
                  <a:gd name="connsiteX1" fmla="*/ 1716833 w 8014996"/>
                  <a:gd name="connsiteY1" fmla="*/ 0 h 323959"/>
                  <a:gd name="connsiteX2" fmla="*/ 1716833 w 8014996"/>
                  <a:gd name="connsiteY2" fmla="*/ 0 h 323959"/>
                  <a:gd name="connsiteX3" fmla="*/ 2267339 w 8014996"/>
                  <a:gd name="connsiteY3" fmla="*/ 177282 h 323959"/>
                  <a:gd name="connsiteX4" fmla="*/ 2817845 w 8014996"/>
                  <a:gd name="connsiteY4" fmla="*/ 214604 h 323959"/>
                  <a:gd name="connsiteX5" fmla="*/ 3013788 w 8014996"/>
                  <a:gd name="connsiteY5" fmla="*/ 186612 h 323959"/>
                  <a:gd name="connsiteX6" fmla="*/ 3480318 w 8014996"/>
                  <a:gd name="connsiteY6" fmla="*/ 223935 h 323959"/>
                  <a:gd name="connsiteX7" fmla="*/ 3946849 w 8014996"/>
                  <a:gd name="connsiteY7" fmla="*/ 139959 h 323959"/>
                  <a:gd name="connsiteX8" fmla="*/ 4599992 w 8014996"/>
                  <a:gd name="connsiteY8" fmla="*/ 242596 h 323959"/>
                  <a:gd name="connsiteX9" fmla="*/ 4842588 w 8014996"/>
                  <a:gd name="connsiteY9" fmla="*/ 242596 h 323959"/>
                  <a:gd name="connsiteX10" fmla="*/ 7156580 w 8014996"/>
                  <a:gd name="connsiteY10" fmla="*/ 317241 h 323959"/>
                  <a:gd name="connsiteX11" fmla="*/ 7623110 w 8014996"/>
                  <a:gd name="connsiteY11" fmla="*/ 317241 h 323959"/>
                  <a:gd name="connsiteX12" fmla="*/ 7865706 w 8014996"/>
                  <a:gd name="connsiteY12" fmla="*/ 289249 h 323959"/>
                  <a:gd name="connsiteX13" fmla="*/ 8005665 w 8014996"/>
                  <a:gd name="connsiteY13" fmla="*/ 223935 h 323959"/>
                  <a:gd name="connsiteX14" fmla="*/ 8005665 w 8014996"/>
                  <a:gd name="connsiteY14" fmla="*/ 223935 h 323959"/>
                  <a:gd name="connsiteX15" fmla="*/ 8014996 w 8014996"/>
                  <a:gd name="connsiteY15" fmla="*/ 214604 h 32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14996" h="323959">
                    <a:moveTo>
                      <a:pt x="0" y="9330"/>
                    </a:moveTo>
                    <a:lnTo>
                      <a:pt x="1716833" y="0"/>
                    </a:lnTo>
                    <a:lnTo>
                      <a:pt x="1716833" y="0"/>
                    </a:lnTo>
                    <a:cubicBezTo>
                      <a:pt x="1808584" y="29547"/>
                      <a:pt x="2083837" y="141515"/>
                      <a:pt x="2267339" y="177282"/>
                    </a:cubicBezTo>
                    <a:cubicBezTo>
                      <a:pt x="2450841" y="213049"/>
                      <a:pt x="2693437" y="213049"/>
                      <a:pt x="2817845" y="214604"/>
                    </a:cubicBezTo>
                    <a:cubicBezTo>
                      <a:pt x="2942253" y="216159"/>
                      <a:pt x="2903376" y="185057"/>
                      <a:pt x="3013788" y="186612"/>
                    </a:cubicBezTo>
                    <a:cubicBezTo>
                      <a:pt x="3124200" y="188167"/>
                      <a:pt x="3324808" y="231711"/>
                      <a:pt x="3480318" y="223935"/>
                    </a:cubicBezTo>
                    <a:cubicBezTo>
                      <a:pt x="3635828" y="216160"/>
                      <a:pt x="3760237" y="136849"/>
                      <a:pt x="3946849" y="139959"/>
                    </a:cubicBezTo>
                    <a:cubicBezTo>
                      <a:pt x="4133461" y="143069"/>
                      <a:pt x="4450702" y="225490"/>
                      <a:pt x="4599992" y="242596"/>
                    </a:cubicBezTo>
                    <a:cubicBezTo>
                      <a:pt x="4749282" y="259702"/>
                      <a:pt x="4842588" y="242596"/>
                      <a:pt x="4842588" y="242596"/>
                    </a:cubicBezTo>
                    <a:lnTo>
                      <a:pt x="7156580" y="317241"/>
                    </a:lnTo>
                    <a:cubicBezTo>
                      <a:pt x="7620000" y="329682"/>
                      <a:pt x="7504922" y="321906"/>
                      <a:pt x="7623110" y="317241"/>
                    </a:cubicBezTo>
                    <a:cubicBezTo>
                      <a:pt x="7741298" y="312576"/>
                      <a:pt x="7801947" y="304800"/>
                      <a:pt x="7865706" y="289249"/>
                    </a:cubicBezTo>
                    <a:cubicBezTo>
                      <a:pt x="7929465" y="273698"/>
                      <a:pt x="8005665" y="223935"/>
                      <a:pt x="8005665" y="223935"/>
                    </a:cubicBezTo>
                    <a:lnTo>
                      <a:pt x="8005665" y="223935"/>
                    </a:lnTo>
                    <a:lnTo>
                      <a:pt x="8014996" y="214604"/>
                    </a:lnTo>
                  </a:path>
                </a:pathLst>
              </a:custGeom>
              <a:noFill/>
              <a:ln>
                <a:solidFill>
                  <a:srgbClr val="0070C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a-DK"/>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da-DK"/>
              </a:p>
            </p:txBody>
          </p:sp>
          <p:sp>
            <p:nvSpPr>
              <p:cNvPr id="16" name="Freeform 18"/>
              <p:cNvSpPr/>
              <p:nvPr/>
            </p:nvSpPr>
            <p:spPr>
              <a:xfrm>
                <a:off x="827584" y="4185840"/>
                <a:ext cx="7128396" cy="395288"/>
              </a:xfrm>
              <a:custGeom>
                <a:avLst/>
                <a:gdLst>
                  <a:gd name="connsiteX0" fmla="*/ 0 w 8014996"/>
                  <a:gd name="connsiteY0" fmla="*/ 9330 h 323959"/>
                  <a:gd name="connsiteX1" fmla="*/ 1716833 w 8014996"/>
                  <a:gd name="connsiteY1" fmla="*/ 0 h 323959"/>
                  <a:gd name="connsiteX2" fmla="*/ 1716833 w 8014996"/>
                  <a:gd name="connsiteY2" fmla="*/ 0 h 323959"/>
                  <a:gd name="connsiteX3" fmla="*/ 2267339 w 8014996"/>
                  <a:gd name="connsiteY3" fmla="*/ 177282 h 323959"/>
                  <a:gd name="connsiteX4" fmla="*/ 2817845 w 8014996"/>
                  <a:gd name="connsiteY4" fmla="*/ 214604 h 323959"/>
                  <a:gd name="connsiteX5" fmla="*/ 3013788 w 8014996"/>
                  <a:gd name="connsiteY5" fmla="*/ 186612 h 323959"/>
                  <a:gd name="connsiteX6" fmla="*/ 3480318 w 8014996"/>
                  <a:gd name="connsiteY6" fmla="*/ 223935 h 323959"/>
                  <a:gd name="connsiteX7" fmla="*/ 3946849 w 8014996"/>
                  <a:gd name="connsiteY7" fmla="*/ 139959 h 323959"/>
                  <a:gd name="connsiteX8" fmla="*/ 4599992 w 8014996"/>
                  <a:gd name="connsiteY8" fmla="*/ 242596 h 323959"/>
                  <a:gd name="connsiteX9" fmla="*/ 4842588 w 8014996"/>
                  <a:gd name="connsiteY9" fmla="*/ 242596 h 323959"/>
                  <a:gd name="connsiteX10" fmla="*/ 7156580 w 8014996"/>
                  <a:gd name="connsiteY10" fmla="*/ 317241 h 323959"/>
                  <a:gd name="connsiteX11" fmla="*/ 7623110 w 8014996"/>
                  <a:gd name="connsiteY11" fmla="*/ 317241 h 323959"/>
                  <a:gd name="connsiteX12" fmla="*/ 7865706 w 8014996"/>
                  <a:gd name="connsiteY12" fmla="*/ 289249 h 323959"/>
                  <a:gd name="connsiteX13" fmla="*/ 8005665 w 8014996"/>
                  <a:gd name="connsiteY13" fmla="*/ 223935 h 323959"/>
                  <a:gd name="connsiteX14" fmla="*/ 8005665 w 8014996"/>
                  <a:gd name="connsiteY14" fmla="*/ 223935 h 323959"/>
                  <a:gd name="connsiteX15" fmla="*/ 8014996 w 8014996"/>
                  <a:gd name="connsiteY15" fmla="*/ 214604 h 32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14996" h="323959">
                    <a:moveTo>
                      <a:pt x="0" y="9330"/>
                    </a:moveTo>
                    <a:lnTo>
                      <a:pt x="1716833" y="0"/>
                    </a:lnTo>
                    <a:lnTo>
                      <a:pt x="1716833" y="0"/>
                    </a:lnTo>
                    <a:cubicBezTo>
                      <a:pt x="1808584" y="29547"/>
                      <a:pt x="2083837" y="141515"/>
                      <a:pt x="2267339" y="177282"/>
                    </a:cubicBezTo>
                    <a:cubicBezTo>
                      <a:pt x="2450841" y="213049"/>
                      <a:pt x="2693437" y="213049"/>
                      <a:pt x="2817845" y="214604"/>
                    </a:cubicBezTo>
                    <a:cubicBezTo>
                      <a:pt x="2942253" y="216159"/>
                      <a:pt x="2903376" y="185057"/>
                      <a:pt x="3013788" y="186612"/>
                    </a:cubicBezTo>
                    <a:cubicBezTo>
                      <a:pt x="3124200" y="188167"/>
                      <a:pt x="3324808" y="231711"/>
                      <a:pt x="3480318" y="223935"/>
                    </a:cubicBezTo>
                    <a:cubicBezTo>
                      <a:pt x="3635828" y="216160"/>
                      <a:pt x="3760237" y="136849"/>
                      <a:pt x="3946849" y="139959"/>
                    </a:cubicBezTo>
                    <a:cubicBezTo>
                      <a:pt x="4133461" y="143069"/>
                      <a:pt x="4450702" y="225490"/>
                      <a:pt x="4599992" y="242596"/>
                    </a:cubicBezTo>
                    <a:cubicBezTo>
                      <a:pt x="4749282" y="259702"/>
                      <a:pt x="4842588" y="242596"/>
                      <a:pt x="4842588" y="242596"/>
                    </a:cubicBezTo>
                    <a:lnTo>
                      <a:pt x="7156580" y="317241"/>
                    </a:lnTo>
                    <a:cubicBezTo>
                      <a:pt x="7620000" y="329682"/>
                      <a:pt x="7504922" y="321906"/>
                      <a:pt x="7623110" y="317241"/>
                    </a:cubicBezTo>
                    <a:cubicBezTo>
                      <a:pt x="7741298" y="312576"/>
                      <a:pt x="7801947" y="304800"/>
                      <a:pt x="7865706" y="289249"/>
                    </a:cubicBezTo>
                    <a:cubicBezTo>
                      <a:pt x="7929465" y="273698"/>
                      <a:pt x="8005665" y="223935"/>
                      <a:pt x="8005665" y="223935"/>
                    </a:cubicBezTo>
                    <a:lnTo>
                      <a:pt x="8005665" y="223935"/>
                    </a:lnTo>
                    <a:lnTo>
                      <a:pt x="8014996" y="214604"/>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a-DK"/>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da-DK"/>
              </a:p>
            </p:txBody>
          </p:sp>
          <p:sp>
            <p:nvSpPr>
              <p:cNvPr id="17" name="Rectangle 21"/>
              <p:cNvSpPr/>
              <p:nvPr/>
            </p:nvSpPr>
            <p:spPr>
              <a:xfrm>
                <a:off x="899592" y="5569495"/>
                <a:ext cx="4572000" cy="307777"/>
              </a:xfrm>
              <a:prstGeom prst="rect">
                <a:avLst/>
              </a:prstGeom>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da-DK" sz="1400" dirty="0">
                    <a:solidFill>
                      <a:srgbClr val="000000"/>
                    </a:solidFill>
                  </a:rPr>
                  <a:t>Individuelle </a:t>
                </a:r>
                <a:r>
                  <a:rPr lang="da-DK" sz="1400" dirty="0" smtClean="0">
                    <a:solidFill>
                      <a:srgbClr val="000000"/>
                    </a:solidFill>
                  </a:rPr>
                  <a:t>ejere / virksomheder</a:t>
                </a:r>
                <a:endParaRPr lang="da-DK" sz="1400" dirty="0">
                  <a:solidFill>
                    <a:srgbClr val="000000"/>
                  </a:solidFill>
                </a:endParaRPr>
              </a:p>
            </p:txBody>
          </p:sp>
          <p:sp>
            <p:nvSpPr>
              <p:cNvPr id="18" name="Rectangle 22"/>
              <p:cNvSpPr/>
              <p:nvPr/>
            </p:nvSpPr>
            <p:spPr>
              <a:xfrm>
                <a:off x="897470" y="3553271"/>
                <a:ext cx="4572000" cy="307777"/>
              </a:xfrm>
              <a:prstGeom prst="rect">
                <a:avLst/>
              </a:prstGeom>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da-DK" sz="1400" dirty="0" smtClean="0">
                    <a:solidFill>
                      <a:srgbClr val="000000"/>
                    </a:solidFill>
                  </a:rPr>
                  <a:t>Offentlig regulering </a:t>
                </a:r>
                <a:r>
                  <a:rPr lang="da-DK" sz="1400" dirty="0" smtClean="0"/>
                  <a:t>(lokalt / centralt)</a:t>
                </a:r>
                <a:endParaRPr lang="da-DK" sz="1400" dirty="0"/>
              </a:p>
            </p:txBody>
          </p:sp>
          <p:cxnSp>
            <p:nvCxnSpPr>
              <p:cNvPr id="19" name="Straight Connector 27"/>
              <p:cNvCxnSpPr/>
              <p:nvPr/>
            </p:nvCxnSpPr>
            <p:spPr>
              <a:xfrm>
                <a:off x="7596336" y="3484420"/>
                <a:ext cx="0" cy="254867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Rectangle 28"/>
              <p:cNvSpPr/>
              <p:nvPr/>
            </p:nvSpPr>
            <p:spPr>
              <a:xfrm>
                <a:off x="922990" y="4537687"/>
                <a:ext cx="4572000" cy="307777"/>
              </a:xfrm>
              <a:prstGeom prst="rect">
                <a:avLst/>
              </a:prstGeom>
            </p:spPr>
            <p:txBody>
              <a:bodyPr>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da-DK" sz="1400" dirty="0" smtClean="0">
                    <a:solidFill>
                      <a:srgbClr val="000000"/>
                    </a:solidFill>
                  </a:rPr>
                  <a:t>Lokalsamfund</a:t>
                </a:r>
                <a:endParaRPr lang="da-DK" sz="1400" dirty="0">
                  <a:solidFill>
                    <a:srgbClr val="000000"/>
                  </a:solidFill>
                </a:endParaRPr>
              </a:p>
            </p:txBody>
          </p:sp>
          <p:sp>
            <p:nvSpPr>
              <p:cNvPr id="21" name="TextBox 29"/>
              <p:cNvSpPr txBox="1">
                <a:spLocks noChangeArrowheads="1"/>
              </p:cNvSpPr>
              <p:nvPr/>
            </p:nvSpPr>
            <p:spPr bwMode="auto">
              <a:xfrm>
                <a:off x="7884368" y="4479503"/>
                <a:ext cx="503683" cy="461665"/>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rgbClr val="000000"/>
                    </a:solidFill>
                    <a:miter lim="800000"/>
                    <a:headEnd/>
                    <a:tailEnd/>
                  </a14:hiddenLine>
                </a:ext>
              </a:extLst>
            </p:spPr>
            <p:txBody>
              <a:bodyPr wrap="square">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eaLnBrk="1" hangingPunct="1">
                  <a:spcBef>
                    <a:spcPct val="0"/>
                  </a:spcBef>
                  <a:buFontTx/>
                  <a:buNone/>
                </a:pPr>
                <a:r>
                  <a:rPr lang="da-DK" altLang="da-DK" sz="2400" dirty="0">
                    <a:solidFill>
                      <a:srgbClr val="FF0000"/>
                    </a:solidFill>
                    <a:latin typeface="+mn-lt"/>
                  </a:rPr>
                  <a:t>?</a:t>
                </a:r>
              </a:p>
            </p:txBody>
          </p:sp>
        </p:grpSp>
        <p:sp>
          <p:nvSpPr>
            <p:cNvPr id="5" name="TextBox 34"/>
            <p:cNvSpPr txBox="1"/>
            <p:nvPr/>
          </p:nvSpPr>
          <p:spPr>
            <a:xfrm>
              <a:off x="5084441" y="5445804"/>
              <a:ext cx="2943944" cy="215444"/>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da-DK" sz="800" dirty="0" smtClean="0"/>
                <a:t>(</a:t>
              </a:r>
              <a:r>
                <a:rPr lang="da-DK" sz="800" i="1" dirty="0" smtClean="0"/>
                <a:t>Model frit efter Jørgen Primdahl (2015, upubliceret)</a:t>
              </a:r>
              <a:r>
                <a:rPr lang="da-DK" sz="800" dirty="0" smtClean="0"/>
                <a:t>)</a:t>
              </a:r>
              <a:endParaRPr lang="da-DK" sz="800" dirty="0"/>
            </a:p>
          </p:txBody>
        </p:sp>
      </p:grpSp>
      <p:sp>
        <p:nvSpPr>
          <p:cNvPr id="25603" name="Rectangle 3"/>
          <p:cNvSpPr>
            <a:spLocks noChangeArrowheads="1"/>
          </p:cNvSpPr>
          <p:nvPr/>
        </p:nvSpPr>
        <p:spPr bwMode="auto">
          <a:xfrm>
            <a:off x="323528" y="5392089"/>
            <a:ext cx="860444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Figur 2: Model for lokalsamfundets pres fra territorielle og funktionelle kompetencer - (frit efter </a:t>
            </a:r>
            <a:r>
              <a:rPr kumimoji="0" lang="da-DK" sz="16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Primdahl</a:t>
            </a:r>
            <a:r>
              <a:rPr kumimoji="0" lang="da-DK"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(2015) (upubliceret)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(14)</a:t>
            </a:r>
            <a:endParaRPr kumimoji="0" lang="da-DK"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AutoShape 11"/>
          <p:cNvSpPr>
            <a:spLocks noChangeArrowheads="1"/>
          </p:cNvSpPr>
          <p:nvPr/>
        </p:nvSpPr>
        <p:spPr bwMode="auto">
          <a:xfrm>
            <a:off x="3779912" y="836712"/>
            <a:ext cx="1933575" cy="4536504"/>
          </a:xfrm>
          <a:prstGeom prst="roundRect">
            <a:avLst>
              <a:gd name="adj" fmla="val 16667"/>
            </a:avLst>
          </a:prstGeom>
          <a:solidFill>
            <a:srgbClr val="DCDFE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Processer:</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006600"/>
                </a:solidFill>
                <a:effectLst/>
                <a:latin typeface="Arial Black" pitchFamily="34" charset="0"/>
                <a:ea typeface="Calibri" pitchFamily="34" charset="0"/>
                <a:cs typeface="Times New Roman" pitchFamily="18" charset="0"/>
              </a:rPr>
              <a:t>Mobilisering af interessen for Egebjerg-halvøen</a:t>
            </a:r>
            <a:endParaRPr kumimoji="0" lang="da-DK" sz="1400" b="1" i="0" u="none" strike="noStrike" cap="none" normalizeH="0" baseline="0" dirty="0" smtClean="0">
              <a:ln>
                <a:noFill/>
              </a:ln>
              <a:solidFill>
                <a:srgbClr val="0066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Hvad er problemet? </a:t>
            </a:r>
          </a:p>
          <a:p>
            <a:pPr marL="0" marR="0" lvl="0" indent="0" algn="l" defTabSz="914400" rtl="0" eaLnBrk="0" fontAlgn="base" latinLnBrk="0" hangingPunct="0">
              <a:lnSpc>
                <a:spcPct val="100000"/>
              </a:lnSpc>
              <a:spcBef>
                <a:spcPct val="0"/>
              </a:spcBef>
              <a:spcAft>
                <a:spcPct val="0"/>
              </a:spcAft>
              <a:buClrTx/>
              <a:buSzTx/>
              <a:buFontTx/>
              <a:buNone/>
              <a:tabLst/>
            </a:pPr>
            <a:endParaRPr lang="da-DK" sz="1400" b="1" dirty="0" smtClean="0">
              <a:solidFill>
                <a:srgbClr val="C00000"/>
              </a:solidFill>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00B0F0"/>
                </a:solidFill>
                <a:effectLst/>
                <a:latin typeface="Arial Black" pitchFamily="34" charset="0"/>
                <a:ea typeface="Calibri" pitchFamily="34" charset="0"/>
                <a:cs typeface="Times New Roman" pitchFamily="18" charset="0"/>
              </a:rPr>
              <a:t>Hvor vil vi hen?</a:t>
            </a:r>
            <a:endParaRPr kumimoji="0" lang="da-DK" sz="1400" b="1" i="0" u="none" strike="noStrike" cap="none" normalizeH="0" baseline="0" dirty="0" smtClean="0">
              <a:ln>
                <a:noFill/>
              </a:ln>
              <a:solidFill>
                <a:srgbClr val="00B0F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Mobilisering af ressourcer inkl. intern og ekstern viden</a:t>
            </a:r>
            <a:endParaRPr kumimoji="0" lang="da-DK" sz="1400" b="1" i="0"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006600"/>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006600"/>
                </a:solidFill>
                <a:effectLst/>
                <a:latin typeface="Arial Black" pitchFamily="34" charset="0"/>
                <a:ea typeface="Calibri" pitchFamily="34" charset="0"/>
                <a:cs typeface="Times New Roman" pitchFamily="18" charset="0"/>
              </a:rPr>
              <a:t>Udvikling af planløsning og identifikation af nøgleprojekter</a:t>
            </a:r>
            <a:endParaRPr kumimoji="0" lang="da-DK" sz="1400" b="1" i="0" u="none" strike="noStrike" cap="none" normalizeH="0" baseline="0" dirty="0" smtClean="0">
              <a:ln>
                <a:noFill/>
              </a:ln>
              <a:solidFill>
                <a:srgbClr val="006600"/>
              </a:solidFill>
              <a:effectLst/>
              <a:latin typeface="Arial Black" pitchFamily="34" charset="0"/>
              <a:cs typeface="Arial" pitchFamily="34" charset="0"/>
            </a:endParaRPr>
          </a:p>
        </p:txBody>
      </p:sp>
      <p:sp>
        <p:nvSpPr>
          <p:cNvPr id="28682" name="AutoShape 10"/>
          <p:cNvSpPr>
            <a:spLocks noChangeArrowheads="1"/>
          </p:cNvSpPr>
          <p:nvPr/>
        </p:nvSpPr>
        <p:spPr bwMode="auto">
          <a:xfrm>
            <a:off x="1259632" y="2060848"/>
            <a:ext cx="2058541" cy="2592288"/>
          </a:xfrm>
          <a:prstGeom prst="roundRect">
            <a:avLst>
              <a:gd name="adj" fmla="val 16667"/>
            </a:avLst>
          </a:prstGeom>
          <a:solidFill>
            <a:srgbClr val="6BB76D"/>
          </a:solidFill>
          <a:ln w="38100">
            <a:solidFill>
              <a:srgbClr val="F2F2F2"/>
            </a:solidFill>
            <a:round/>
            <a:headEnd/>
            <a:tailEnd/>
          </a:ln>
          <a:effectLst>
            <a:outerShdw dist="28398" dir="3806097" algn="ctr" rotWithShape="0">
              <a:srgbClr val="2F613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 landsbys potentialer i form af mennesker, erhverv og fysiske ressourcer</a:t>
            </a:r>
            <a:endParaRPr kumimoji="0" lang="da-DK" sz="8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2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 </a:t>
            </a:r>
            <a:r>
              <a:rPr kumimoji="0" lang="da-DK" sz="12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Bylaug</a:t>
            </a:r>
            <a:endParaRPr kumimoji="0" lang="da-DK" sz="12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2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 landsbyvirksomhed</a:t>
            </a:r>
            <a:endParaRPr kumimoji="0" lang="da-DK" sz="12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1" name="AutoShape 9"/>
          <p:cNvSpPr>
            <a:spLocks noChangeArrowheads="1"/>
          </p:cNvSpPr>
          <p:nvPr/>
        </p:nvSpPr>
        <p:spPr bwMode="auto">
          <a:xfrm>
            <a:off x="6228184" y="2276872"/>
            <a:ext cx="1584176" cy="2081212"/>
          </a:xfrm>
          <a:prstGeom prst="roundRect">
            <a:avLst>
              <a:gd name="adj" fmla="val 16667"/>
            </a:avLst>
          </a:prstGeom>
          <a:solidFill>
            <a:srgbClr val="FFD1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Kommune- planlægning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a-DK" sz="12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Planlov</a:t>
            </a:r>
            <a:endParaRPr kumimoji="0" lang="da-DK" sz="12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a-DK" sz="12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Naturplan   Danmark</a:t>
            </a:r>
            <a:endParaRPr kumimoji="0" lang="da-DK" sz="12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a-DK" sz="12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Natur &amp; Landbrug</a:t>
            </a:r>
            <a:endParaRPr kumimoji="0" lang="da-DK" sz="12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a-DK" sz="12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Diverse fonde</a:t>
            </a:r>
            <a:endParaRPr kumimoji="0" lang="da-DK" sz="12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2483768" y="5589240"/>
            <a:ext cx="4686300" cy="648072"/>
          </a:xfrm>
          <a:prstGeom prst="rect">
            <a:avLst/>
          </a:prstGeom>
          <a:solidFill>
            <a:srgbClr val="A6D3A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Beboernes og lodsejernes egen forvaltning og visioner</a:t>
            </a:r>
            <a:endParaRPr kumimoji="0" lang="da-DK" sz="2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8679" name="AutoShape 7"/>
          <p:cNvSpPr>
            <a:spLocks noChangeArrowheads="1"/>
          </p:cNvSpPr>
          <p:nvPr/>
        </p:nvSpPr>
        <p:spPr bwMode="auto">
          <a:xfrm>
            <a:off x="3347864" y="2924944"/>
            <a:ext cx="304800" cy="90488"/>
          </a:xfrm>
          <a:prstGeom prst="rightArrow">
            <a:avLst>
              <a:gd name="adj1" fmla="val 50000"/>
              <a:gd name="adj2" fmla="val 84210"/>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8678" name="AutoShape 6"/>
          <p:cNvSpPr>
            <a:spLocks noChangeArrowheads="1"/>
          </p:cNvSpPr>
          <p:nvPr/>
        </p:nvSpPr>
        <p:spPr bwMode="auto">
          <a:xfrm>
            <a:off x="5796136" y="2924944"/>
            <a:ext cx="400050" cy="90487"/>
          </a:xfrm>
          <a:prstGeom prst="rightArrow">
            <a:avLst>
              <a:gd name="adj1" fmla="val 50000"/>
              <a:gd name="adj2" fmla="val 110527"/>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8677" name="AutoShape 5"/>
          <p:cNvSpPr>
            <a:spLocks noChangeArrowheads="1"/>
          </p:cNvSpPr>
          <p:nvPr/>
        </p:nvSpPr>
        <p:spPr bwMode="auto">
          <a:xfrm>
            <a:off x="5796136" y="3429000"/>
            <a:ext cx="400050" cy="90487"/>
          </a:xfrm>
          <a:prstGeom prst="leftArrow">
            <a:avLst>
              <a:gd name="adj1" fmla="val 50000"/>
              <a:gd name="adj2" fmla="val 110527"/>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8676" name="AutoShape 4"/>
          <p:cNvSpPr>
            <a:spLocks noChangeArrowheads="1"/>
          </p:cNvSpPr>
          <p:nvPr/>
        </p:nvSpPr>
        <p:spPr bwMode="auto">
          <a:xfrm>
            <a:off x="4355976" y="5373216"/>
            <a:ext cx="90488" cy="136972"/>
          </a:xfrm>
          <a:prstGeom prst="upArrow">
            <a:avLst>
              <a:gd name="adj1" fmla="val 50000"/>
              <a:gd name="adj2" fmla="val 77631"/>
            </a:avLst>
          </a:prstGeom>
          <a:solidFill>
            <a:srgbClr val="FFFFFF"/>
          </a:solidFill>
          <a:ln w="57150">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28675" name="AutoShape 3"/>
          <p:cNvSpPr>
            <a:spLocks noChangeArrowheads="1"/>
          </p:cNvSpPr>
          <p:nvPr/>
        </p:nvSpPr>
        <p:spPr bwMode="auto">
          <a:xfrm>
            <a:off x="3347864" y="3645024"/>
            <a:ext cx="304800" cy="95250"/>
          </a:xfrm>
          <a:prstGeom prst="leftArrow">
            <a:avLst>
              <a:gd name="adj1" fmla="val 50000"/>
              <a:gd name="adj2" fmla="val 80000"/>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8674" name="AutoShape 2"/>
          <p:cNvSpPr>
            <a:spLocks noChangeArrowheads="1"/>
          </p:cNvSpPr>
          <p:nvPr/>
        </p:nvSpPr>
        <p:spPr bwMode="auto">
          <a:xfrm>
            <a:off x="5004048" y="5373216"/>
            <a:ext cx="90488" cy="176659"/>
          </a:xfrm>
          <a:prstGeom prst="downArrow">
            <a:avLst>
              <a:gd name="adj1" fmla="val 50000"/>
              <a:gd name="adj2" fmla="val 88596"/>
            </a:avLst>
          </a:prstGeom>
          <a:solidFill>
            <a:srgbClr val="FFFFFF"/>
          </a:solidFill>
          <a:ln w="57150">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28673" name="AutoShape 1"/>
          <p:cNvSpPr>
            <a:spLocks noChangeArrowheads="1"/>
          </p:cNvSpPr>
          <p:nvPr/>
        </p:nvSpPr>
        <p:spPr bwMode="auto">
          <a:xfrm>
            <a:off x="4572000" y="692697"/>
            <a:ext cx="72008" cy="144016"/>
          </a:xfrm>
          <a:prstGeom prst="downArrow">
            <a:avLst>
              <a:gd name="adj1" fmla="val 50000"/>
              <a:gd name="adj2" fmla="val 86403"/>
            </a:avLst>
          </a:prstGeom>
          <a:solidFill>
            <a:srgbClr val="FFFFFF"/>
          </a:solidFill>
          <a:ln w="76200">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15" name="Rektangel 14"/>
          <p:cNvSpPr/>
          <p:nvPr/>
        </p:nvSpPr>
        <p:spPr>
          <a:xfrm>
            <a:off x="611560" y="6381328"/>
            <a:ext cx="8136904" cy="461665"/>
          </a:xfrm>
          <a:prstGeom prst="rect">
            <a:avLst/>
          </a:prstGeom>
        </p:spPr>
        <p:txBody>
          <a:bodyPr wrap="square">
            <a:spAutoFit/>
          </a:bodyPr>
          <a:lstStyle/>
          <a:p>
            <a:r>
              <a:rPr lang="da-DK" sz="1200" b="1" dirty="0" smtClean="0">
                <a:solidFill>
                  <a:prstClr val="black"/>
                </a:solidFill>
                <a:latin typeface="Arial Black" pitchFamily="34" charset="0"/>
                <a:ea typeface="Calibri" pitchFamily="34" charset="0"/>
                <a:cs typeface="Times New Roman" pitchFamily="18" charset="0"/>
              </a:rPr>
              <a:t> </a:t>
            </a:r>
            <a:r>
              <a:rPr lang="da-DK" sz="1200" b="1" dirty="0">
                <a:solidFill>
                  <a:prstClr val="black"/>
                </a:solidFill>
                <a:latin typeface="Arial Black" pitchFamily="34" charset="0"/>
                <a:ea typeface="Calibri" pitchFamily="34" charset="0"/>
                <a:cs typeface="Times New Roman" pitchFamily="18" charset="0"/>
              </a:rPr>
              <a:t>Planlægnings- og forvaltningspartnerskab på Egebjerg-halvøen (med inspiration fra </a:t>
            </a:r>
            <a:r>
              <a:rPr lang="da-DK" sz="1200" b="1" dirty="0" err="1">
                <a:solidFill>
                  <a:prstClr val="black"/>
                </a:solidFill>
                <a:latin typeface="Arial Black" pitchFamily="34" charset="0"/>
                <a:ea typeface="Calibri" pitchFamily="34" charset="0"/>
                <a:cs typeface="Times New Roman" pitchFamily="18" charset="0"/>
              </a:rPr>
              <a:t>Primdahl</a:t>
            </a:r>
            <a:r>
              <a:rPr lang="da-DK" sz="1200" b="1" dirty="0">
                <a:solidFill>
                  <a:prstClr val="black"/>
                </a:solidFill>
                <a:latin typeface="Arial Black" pitchFamily="34" charset="0"/>
                <a:ea typeface="Calibri" pitchFamily="34" charset="0"/>
                <a:cs typeface="Times New Roman" pitchFamily="18" charset="0"/>
              </a:rPr>
              <a:t> 2015)</a:t>
            </a:r>
            <a:endParaRPr lang="da-DK" sz="1200" dirty="0">
              <a:latin typeface="Arial Black" pitchFamily="34" charset="0"/>
            </a:endParaRPr>
          </a:p>
        </p:txBody>
      </p:sp>
      <p:sp>
        <p:nvSpPr>
          <p:cNvPr id="28707" name="Rectangle 35"/>
          <p:cNvSpPr>
            <a:spLocks noChangeArrowheads="1"/>
          </p:cNvSpPr>
          <p:nvPr/>
        </p:nvSpPr>
        <p:spPr bwMode="auto">
          <a:xfrm>
            <a:off x="981007" y="-46166"/>
            <a:ext cx="7023718" cy="738664"/>
          </a:xfrm>
          <a:prstGeom prst="rect">
            <a:avLst/>
          </a:prstGeom>
          <a:solidFill>
            <a:schemeClr val="accent3">
              <a:lumMod val="60000"/>
              <a:lumOff val="4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da-DK"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24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Landskabets mønstre strukturer, og funktioner</a:t>
            </a:r>
            <a:endParaRPr kumimoji="0" lang="da-DK"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 name="Tekstboks 15"/>
          <p:cNvSpPr txBox="1"/>
          <p:nvPr/>
        </p:nvSpPr>
        <p:spPr>
          <a:xfrm>
            <a:off x="7668344" y="1268760"/>
            <a:ext cx="1080120" cy="523220"/>
          </a:xfrm>
          <a:prstGeom prst="rect">
            <a:avLst/>
          </a:prstGeom>
          <a:noFill/>
        </p:spPr>
        <p:txBody>
          <a:bodyPr wrap="square" rtlCol="0">
            <a:spAutoFit/>
          </a:bodyPr>
          <a:lstStyle/>
          <a:p>
            <a:r>
              <a:rPr lang="da-DK" sz="2800" b="1" dirty="0" smtClean="0">
                <a:latin typeface="Arial Black" pitchFamily="34" charset="0"/>
              </a:rPr>
              <a:t>(15)</a:t>
            </a:r>
            <a:endParaRPr lang="da-DK" sz="2800" b="1" dirty="0">
              <a:latin typeface="Arial Black" pitchFamily="34" charset="0"/>
            </a:endParaRPr>
          </a:p>
        </p:txBody>
      </p:sp>
      <p:sp>
        <p:nvSpPr>
          <p:cNvPr id="18" name="Nedadgående pil 17"/>
          <p:cNvSpPr/>
          <p:nvPr/>
        </p:nvSpPr>
        <p:spPr>
          <a:xfrm>
            <a:off x="3923928" y="2060848"/>
            <a:ext cx="45719" cy="2160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Nedadgående pil 18"/>
          <p:cNvSpPr/>
          <p:nvPr/>
        </p:nvSpPr>
        <p:spPr>
          <a:xfrm>
            <a:off x="3923928" y="2708920"/>
            <a:ext cx="45719" cy="14401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Nedadgående pil 19"/>
          <p:cNvSpPr/>
          <p:nvPr/>
        </p:nvSpPr>
        <p:spPr>
          <a:xfrm>
            <a:off x="3923928" y="3068960"/>
            <a:ext cx="45719" cy="2160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Nedadgående pil 20"/>
          <p:cNvSpPr/>
          <p:nvPr/>
        </p:nvSpPr>
        <p:spPr>
          <a:xfrm>
            <a:off x="3923928" y="4149080"/>
            <a:ext cx="45719" cy="2160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467544" y="1196752"/>
          <a:ext cx="8208912" cy="5274923"/>
        </p:xfrm>
        <a:graphic>
          <a:graphicData uri="http://schemas.openxmlformats.org/drawingml/2006/table">
            <a:tbl>
              <a:tblPr/>
              <a:tblGrid>
                <a:gridCol w="4058614"/>
                <a:gridCol w="4150298"/>
              </a:tblGrid>
              <a:tr h="485387">
                <a:tc>
                  <a:txBody>
                    <a:bodyPr/>
                    <a:lstStyle/>
                    <a:p>
                      <a:pPr algn="ctr">
                        <a:lnSpc>
                          <a:spcPct val="115000"/>
                        </a:lnSpc>
                        <a:spcAft>
                          <a:spcPts val="0"/>
                        </a:spcAft>
                      </a:pPr>
                      <a:r>
                        <a:rPr lang="da-DK" sz="1600" b="1" dirty="0">
                          <a:latin typeface="Arial Black" pitchFamily="34" charset="0"/>
                          <a:ea typeface="Calibri"/>
                          <a:cs typeface="Times New Roman"/>
                        </a:rPr>
                        <a:t>Formål</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a-DK" sz="1600" b="1">
                          <a:latin typeface="Arial Black" pitchFamily="34" charset="0"/>
                          <a:ea typeface="Calibri"/>
                          <a:cs typeface="Times New Roman"/>
                        </a:rPr>
                        <a:t>Mål</a:t>
                      </a:r>
                      <a:endParaRPr lang="da-DK" sz="160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44128">
                <a:tc>
                  <a:txBody>
                    <a:bodyPr/>
                    <a:lstStyle/>
                    <a:p>
                      <a:pPr>
                        <a:lnSpc>
                          <a:spcPct val="115000"/>
                        </a:lnSpc>
                        <a:spcAft>
                          <a:spcPts val="0"/>
                        </a:spcAft>
                      </a:pPr>
                      <a:r>
                        <a:rPr lang="da-DK" sz="1600" dirty="0">
                          <a:latin typeface="Arial Black" pitchFamily="34" charset="0"/>
                          <a:ea typeface="Calibri"/>
                          <a:cs typeface="Times New Roman"/>
                        </a:rPr>
                        <a:t>(Kommuneplanen ønsker at) </a:t>
                      </a:r>
                      <a:r>
                        <a:rPr lang="da-DK" sz="1600" b="1" dirty="0">
                          <a:latin typeface="Arial Black" pitchFamily="34" charset="0"/>
                          <a:ea typeface="Calibri"/>
                          <a:cs typeface="Times New Roman"/>
                        </a:rPr>
                        <a:t>forbedre offentlig adgang til udpegede naturområder.</a:t>
                      </a:r>
                      <a:r>
                        <a:rPr lang="da-DK" sz="1600" dirty="0">
                          <a:latin typeface="Arial Black" pitchFamily="34" charset="0"/>
                          <a:ea typeface="Calibri"/>
                          <a:cs typeface="Times New Roman"/>
                        </a:rPr>
                        <a:t> </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600" dirty="0">
                          <a:latin typeface="Arial Black" pitchFamily="34" charset="0"/>
                          <a:ea typeface="Calibri"/>
                          <a:cs typeface="Times New Roman"/>
                        </a:rPr>
                        <a:t>(Grupper af borgere ønsker ved frivillig indsats at) </a:t>
                      </a:r>
                      <a:r>
                        <a:rPr lang="da-DK" sz="1600" b="1" dirty="0">
                          <a:latin typeface="Arial Black" pitchFamily="34" charset="0"/>
                          <a:ea typeface="Calibri"/>
                          <a:cs typeface="Times New Roman"/>
                        </a:rPr>
                        <a:t>anlægge stisystemer ved borgerindsats og økonomisk støtte udefra.</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751">
                <a:tc>
                  <a:txBody>
                    <a:bodyPr/>
                    <a:lstStyle/>
                    <a:p>
                      <a:pPr>
                        <a:lnSpc>
                          <a:spcPct val="115000"/>
                        </a:lnSpc>
                        <a:spcAft>
                          <a:spcPts val="0"/>
                        </a:spcAft>
                      </a:pPr>
                      <a:r>
                        <a:rPr lang="da-DK" sz="1600" dirty="0">
                          <a:latin typeface="Arial Black" pitchFamily="34" charset="0"/>
                          <a:ea typeface="Calibri"/>
                          <a:cs typeface="Times New Roman"/>
                        </a:rPr>
                        <a:t>(Kommuneplanen ønsker at</a:t>
                      </a:r>
                      <a:r>
                        <a:rPr lang="da-DK" sz="1600" b="1" dirty="0">
                          <a:latin typeface="Arial Black" pitchFamily="34" charset="0"/>
                          <a:ea typeface="Calibri"/>
                          <a:cs typeface="Times New Roman"/>
                        </a:rPr>
                        <a:t>) forbedre biodiversiteten i landbrugslandet.</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600">
                          <a:latin typeface="Arial Black" pitchFamily="34" charset="0"/>
                          <a:ea typeface="Calibri"/>
                          <a:cs typeface="Times New Roman"/>
                        </a:rPr>
                        <a:t>(Landbrugere motiveres til at) </a:t>
                      </a:r>
                      <a:r>
                        <a:rPr lang="da-DK" sz="1600" b="1">
                          <a:latin typeface="Arial Black" pitchFamily="34" charset="0"/>
                          <a:ea typeface="Calibri"/>
                          <a:cs typeface="Times New Roman"/>
                        </a:rPr>
                        <a:t>etablere levende hegn og anlægge biotoper og små søer.</a:t>
                      </a:r>
                      <a:endParaRPr lang="da-DK" sz="160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128">
                <a:tc>
                  <a:txBody>
                    <a:bodyPr/>
                    <a:lstStyle/>
                    <a:p>
                      <a:pPr>
                        <a:lnSpc>
                          <a:spcPct val="115000"/>
                        </a:lnSpc>
                        <a:spcAft>
                          <a:spcPts val="0"/>
                        </a:spcAft>
                      </a:pPr>
                      <a:r>
                        <a:rPr lang="da-DK" sz="1600" dirty="0">
                          <a:latin typeface="Arial Black" pitchFamily="34" charset="0"/>
                          <a:ea typeface="Calibri"/>
                          <a:cs typeface="Times New Roman"/>
                        </a:rPr>
                        <a:t>(Beboere ønsker at) </a:t>
                      </a:r>
                      <a:r>
                        <a:rPr lang="da-DK" sz="1600" b="1" dirty="0">
                          <a:latin typeface="Arial Black" pitchFamily="34" charset="0"/>
                          <a:ea typeface="Calibri"/>
                          <a:cs typeface="Times New Roman"/>
                        </a:rPr>
                        <a:t>forbedre forsyning med lokalt producerede kvalitetsfødevarer.</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600">
                          <a:latin typeface="Arial Black" pitchFamily="34" charset="0"/>
                          <a:ea typeface="Calibri"/>
                          <a:cs typeface="Times New Roman"/>
                        </a:rPr>
                        <a:t>(Brugsen i Egebjerg og lokale institutioner tager initiativ til at</a:t>
                      </a:r>
                      <a:r>
                        <a:rPr lang="da-DK" sz="1600" b="1">
                          <a:latin typeface="Arial Black" pitchFamily="34" charset="0"/>
                          <a:ea typeface="Calibri"/>
                          <a:cs typeface="Times New Roman"/>
                        </a:rPr>
                        <a:t>) lave formelle aftaler med producenter om at aftage deres produkter.</a:t>
                      </a:r>
                      <a:r>
                        <a:rPr lang="da-DK" sz="1600">
                          <a:latin typeface="Arial Black" pitchFamily="34" charset="0"/>
                          <a:ea typeface="Calibri"/>
                          <a:cs typeface="Times New Roman"/>
                        </a:rPr>
                        <a:t> </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128">
                <a:tc>
                  <a:txBody>
                    <a:bodyPr/>
                    <a:lstStyle/>
                    <a:p>
                      <a:pPr>
                        <a:lnSpc>
                          <a:spcPct val="115000"/>
                        </a:lnSpc>
                        <a:spcAft>
                          <a:spcPts val="0"/>
                        </a:spcAft>
                      </a:pPr>
                      <a:r>
                        <a:rPr lang="da-DK" sz="1600" dirty="0">
                          <a:latin typeface="Arial Black" pitchFamily="34" charset="0"/>
                          <a:ea typeface="Calibri"/>
                          <a:cs typeface="Times New Roman"/>
                        </a:rPr>
                        <a:t>(Egebjerg landsbys beboere ønsker at) </a:t>
                      </a:r>
                      <a:r>
                        <a:rPr lang="da-DK" sz="1600" b="1" dirty="0">
                          <a:latin typeface="Arial Black" pitchFamily="34" charset="0"/>
                          <a:ea typeface="Calibri"/>
                          <a:cs typeface="Times New Roman"/>
                        </a:rPr>
                        <a:t>etablere en bæredygtig varmeforsyning, der er uafhængig af fossile energikilder.</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600" dirty="0">
                          <a:latin typeface="Arial Black" pitchFamily="34" charset="0"/>
                          <a:ea typeface="Calibri"/>
                          <a:cs typeface="Times New Roman"/>
                        </a:rPr>
                        <a:t>(Den nødvendige ekspertise mobiliseres til at) </a:t>
                      </a:r>
                      <a:r>
                        <a:rPr lang="da-DK" sz="1600" b="1" dirty="0">
                          <a:latin typeface="Arial Black" pitchFamily="34" charset="0"/>
                          <a:ea typeface="Calibri"/>
                          <a:cs typeface="Times New Roman"/>
                        </a:rPr>
                        <a:t>fastlægge den nødvendige biomasse produktion og leverance samt design af varmeværk og drift.</a:t>
                      </a:r>
                      <a:endParaRPr lang="da-DK" sz="16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83568" y="-61555"/>
            <a:ext cx="777686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Eksempler på mulige formål og kortsigtede mål for landskabsforvaltning på Egebjerg-halvøen</a:t>
            </a:r>
            <a:r>
              <a:rPr kumimoji="0" lang="da-DK"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(16)</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Kilde: Egen sammensætning på grundlag af modul 3 opgaven (Christensen 2015)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12858"/>
            <a:ext cx="871296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1"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Udviklingsplanen har til formål at skabe den bedst mulige sammenhængskraft mellem Odsherred Kommune, lodsejere på Egebjerg-halvøen, Egebjerg og Omegns </a:t>
            </a:r>
            <a:r>
              <a:rPr kumimoji="0" lang="da-DK" b="1" i="0" u="none" strike="noStrike" cap="none" normalizeH="0" baseline="0" dirty="0" err="1" smtClean="0">
                <a:ln>
                  <a:noFill/>
                </a:ln>
                <a:solidFill>
                  <a:srgbClr val="00B050"/>
                </a:solidFill>
                <a:effectLst/>
                <a:latin typeface="Arial Black" pitchFamily="34" charset="0"/>
                <a:ea typeface="Calibri" pitchFamily="34" charset="0"/>
                <a:cs typeface="Times New Roman" pitchFamily="18" charset="0"/>
              </a:rPr>
              <a:t>Bylaug</a:t>
            </a:r>
            <a:r>
              <a:rPr kumimoji="0" lang="da-DK" b="1"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 og områdets erhvervsliv gennem en bæredygtig udnyttelse af Halvøens store potentiale til forøget og forbedret produktivitet, trivsel og ressourceudnyttelse.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Landskabets mønstre, strukturer og funktioner på Egebjerg-halvøen er præget af en stor variation og mangfoldighed, der giver rig mulighed for en multifunktionel anvendelse til landbrug og fødevarer, mindre erhvervsvirksomheder, turisme, rekreation og kunstnerisk udfoldelse ved en rationel og bæredygtig udnyttelse af halvøens ressourcer i et samspil mellem Egebjerg by og resten af Halvøen. (figurer 1, 2 &amp; 3)</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Odsherred Kommune har på bedste vis udført en landskabskarakteranalyse i forbindelse med kommuneplanlægningen 2013 - 2025. Analysen er kvalitativ og foretaget som bidrag til en kommuneplanlægning på grundlag af en ikke liberaliseret planlov og hvor der ikke forelå anbefalinger fra Landbrug og Naturkommissionen, Naturplan Danmark og Den Danske Naturfond. Der er behov for en kvantitativ analyse af Halvøens landskab samt inddragelse af nogle af planlovens liberaliseringer, relevante anbefalinger fra Landbrug og Naturkommissionen, Naturplan Danmark og muligheder for medvirken af Den Danske Naturfond. </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 by har gennem de seneste 3-4 år oparbejdet en betydelig </a:t>
            </a:r>
            <a:r>
              <a:rPr kumimoji="0" lang="da-DK"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lokal strategisk kapacitet</a:t>
            </a: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hvor man i samspil med Odsherred Kommune har taget et stort skridt i retning af udnyttelsen af de menneskelige, fysiske og i mindre grad, de erhvervsmæssige potentialer (figur 4). For at nå et skridt videre er det nødvendigt at sikre en synergi (se figur 5) mellem Egebjerg by og opland ved, at den lokale strategiske kapacitet udstrækkes til også at omfatte hele Egebjerg-halvøen. Desuden kan organiseringen i figur 6 være grundlaget for hele Egebjerg-halvøen.</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611560" y="1484786"/>
          <a:ext cx="8064896" cy="4912728"/>
        </p:xfrm>
        <a:graphic>
          <a:graphicData uri="http://schemas.openxmlformats.org/drawingml/2006/table">
            <a:tbl>
              <a:tblPr/>
              <a:tblGrid>
                <a:gridCol w="591315"/>
                <a:gridCol w="7473581"/>
              </a:tblGrid>
              <a:tr h="283531">
                <a:tc>
                  <a:txBody>
                    <a:bodyPr/>
                    <a:lstStyle/>
                    <a:p>
                      <a:pPr algn="ctr">
                        <a:lnSpc>
                          <a:spcPct val="115000"/>
                        </a:lnSpc>
                        <a:spcAft>
                          <a:spcPts val="0"/>
                        </a:spcAft>
                      </a:pPr>
                      <a:r>
                        <a:rPr lang="da-DK" sz="1400" dirty="0">
                          <a:latin typeface="Arial Black" pitchFamily="34" charset="0"/>
                          <a:ea typeface="Calibri"/>
                          <a:cs typeface="Times New Roman"/>
                        </a:rPr>
                        <a:t>1</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Hvor er vi nu (status)? - er der enighed om dette?</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2</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Hvor ønsker vi at komme hen? - hvad er forskellen mellem det og status quo? hvilket giver grundlaget for en arbejdsplan.</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531">
                <a:tc>
                  <a:txBody>
                    <a:bodyPr/>
                    <a:lstStyle/>
                    <a:p>
                      <a:pPr algn="ctr">
                        <a:lnSpc>
                          <a:spcPct val="115000"/>
                        </a:lnSpc>
                        <a:spcAft>
                          <a:spcPts val="0"/>
                        </a:spcAft>
                      </a:pPr>
                      <a:r>
                        <a:rPr lang="da-DK" sz="1400">
                          <a:latin typeface="Arial Black" pitchFamily="34" charset="0"/>
                          <a:ea typeface="Calibri"/>
                          <a:cs typeface="Times New Roman"/>
                        </a:rPr>
                        <a:t>3</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Hvad forhindrer os i at gå i gang? - interne og/eller eksterne forhindringer.</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4</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Hvad har vi brug for udefra? - ekspertise, rådgivning økonomiske og materielle ressourcer.</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5</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Hvad er krævet og af hvem fra egne organisationer (aktører)? - hvad er nødvendigt og af hvem? ved pågældende det? hvordan ved du at han/hun ved det?</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531">
                <a:tc>
                  <a:txBody>
                    <a:bodyPr/>
                    <a:lstStyle/>
                    <a:p>
                      <a:pPr algn="ctr">
                        <a:lnSpc>
                          <a:spcPct val="115000"/>
                        </a:lnSpc>
                        <a:spcAft>
                          <a:spcPts val="0"/>
                        </a:spcAft>
                      </a:pPr>
                      <a:r>
                        <a:rPr lang="da-DK" sz="1400">
                          <a:latin typeface="Arial Black" pitchFamily="34" charset="0"/>
                          <a:ea typeface="Calibri"/>
                          <a:cs typeface="Times New Roman"/>
                        </a:rPr>
                        <a:t>6</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Hvordan vil du håndtere mangeartede mål? - hvilke prioriteter kan besluttes?</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7</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Hvad er succeskriterierne? - hvordan ved du om målet er nået? hvilke kriterier kan identificeres og verificeres - og hvordan? </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531">
                <a:tc>
                  <a:txBody>
                    <a:bodyPr/>
                    <a:lstStyle/>
                    <a:p>
                      <a:pPr algn="ctr">
                        <a:lnSpc>
                          <a:spcPct val="115000"/>
                        </a:lnSpc>
                        <a:spcAft>
                          <a:spcPts val="0"/>
                        </a:spcAft>
                      </a:pPr>
                      <a:r>
                        <a:rPr lang="da-DK" sz="1400">
                          <a:latin typeface="Arial Black" pitchFamily="34" charset="0"/>
                          <a:ea typeface="Calibri"/>
                          <a:cs typeface="Times New Roman"/>
                        </a:rPr>
                        <a:t>8</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Skal det være muligt at kvantificere succes?</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9</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Hvilke forhold er succes betinget af? - projekt design, implementering - om design er baseret på en virkningsmodel?</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63">
                <a:tc>
                  <a:txBody>
                    <a:bodyPr/>
                    <a:lstStyle/>
                    <a:p>
                      <a:pPr algn="ctr">
                        <a:lnSpc>
                          <a:spcPct val="115000"/>
                        </a:lnSpc>
                        <a:spcAft>
                          <a:spcPts val="0"/>
                        </a:spcAft>
                      </a:pPr>
                      <a:r>
                        <a:rPr lang="da-DK" sz="1400">
                          <a:latin typeface="Arial Black" pitchFamily="34" charset="0"/>
                          <a:ea typeface="Calibri"/>
                          <a:cs typeface="Times New Roman"/>
                        </a:rPr>
                        <a:t>10</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400" dirty="0">
                          <a:latin typeface="Arial Black" pitchFamily="34" charset="0"/>
                          <a:ea typeface="Calibri"/>
                          <a:cs typeface="Times New Roman"/>
                        </a:rPr>
                        <a:t>Hvad vil du gøre hvis de fastlagte mål ikke nås? er der en plan B, hvis de oprindelige forudsætninger for planens gennemførelse ikke var til stede?</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395536" y="423338"/>
            <a:ext cx="8424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Ti vigtige spørgsmål som grundlag for beslutning om mål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(17)</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Frit oversat efter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Hogwood</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og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Gunn</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1984 og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Primdahl</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2015.</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251520" y="476672"/>
          <a:ext cx="8640960" cy="4930658"/>
        </p:xfrm>
        <a:graphic>
          <a:graphicData uri="http://schemas.openxmlformats.org/drawingml/2006/table">
            <a:tbl>
              <a:tblPr/>
              <a:tblGrid>
                <a:gridCol w="3456384"/>
                <a:gridCol w="5184576"/>
              </a:tblGrid>
              <a:tr h="1190976">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Hvor</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b="1" dirty="0">
                          <a:latin typeface="Arial Black" pitchFamily="34" charset="0"/>
                          <a:ea typeface="Calibri"/>
                          <a:cs typeface="Times New Roman"/>
                        </a:rPr>
                        <a:t>(Egebjerg-halvøen)</a:t>
                      </a:r>
                      <a:endParaRPr lang="da-DK" sz="18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D00"/>
                    </a:solidFill>
                  </a:tcPr>
                </a:tc>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Arenaer</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dirty="0">
                          <a:latin typeface="Arial Black" pitchFamily="34" charset="0"/>
                          <a:ea typeface="Calibri"/>
                          <a:cs typeface="Times New Roman"/>
                        </a:rPr>
                        <a:t>Rum for samfundsmæssig handling og funktion</a:t>
                      </a:r>
                    </a:p>
                    <a:p>
                      <a:pPr>
                        <a:lnSpc>
                          <a:spcPct val="115000"/>
                        </a:lnSpc>
                        <a:spcAft>
                          <a:spcPts val="0"/>
                        </a:spcAft>
                      </a:pPr>
                      <a:r>
                        <a:rPr lang="da-DK" sz="1800" dirty="0">
                          <a:latin typeface="Arial Black" pitchFamily="34" charset="0"/>
                          <a:ea typeface="Calibri"/>
                          <a:cs typeface="Times New Roman"/>
                        </a:rPr>
                        <a:t>(Scene of the game)</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D00"/>
                    </a:solidFill>
                  </a:tcPr>
                </a:tc>
              </a:tr>
              <a:tr h="1617521">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Hvem</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b="1" dirty="0">
                          <a:latin typeface="Arial Black" pitchFamily="34" charset="0"/>
                          <a:ea typeface="Calibri"/>
                          <a:cs typeface="Times New Roman"/>
                        </a:rPr>
                        <a:t>(</a:t>
                      </a:r>
                      <a:r>
                        <a:rPr lang="da-DK" sz="1800" b="1" dirty="0" smtClean="0">
                          <a:latin typeface="Arial Black" pitchFamily="34" charset="0"/>
                          <a:ea typeface="Calibri"/>
                          <a:cs typeface="Times New Roman"/>
                        </a:rPr>
                        <a:t>Aktørgruppen; </a:t>
                      </a:r>
                    </a:p>
                    <a:p>
                      <a:pPr>
                        <a:lnSpc>
                          <a:spcPct val="115000"/>
                        </a:lnSpc>
                        <a:spcAft>
                          <a:spcPts val="0"/>
                        </a:spcAft>
                      </a:pPr>
                      <a:r>
                        <a:rPr lang="da-DK" sz="1800" b="1" dirty="0" smtClean="0">
                          <a:latin typeface="Arial Black" pitchFamily="34" charset="0"/>
                          <a:ea typeface="Calibri"/>
                          <a:cs typeface="Times New Roman"/>
                        </a:rPr>
                        <a:t>Odsherred Kommune;</a:t>
                      </a:r>
                    </a:p>
                    <a:p>
                      <a:pPr>
                        <a:lnSpc>
                          <a:spcPct val="115000"/>
                        </a:lnSpc>
                        <a:spcAft>
                          <a:spcPts val="0"/>
                        </a:spcAft>
                      </a:pPr>
                      <a:r>
                        <a:rPr lang="da-DK" sz="1800" b="1" smtClean="0">
                          <a:latin typeface="Arial Black" pitchFamily="34" charset="0"/>
                          <a:ea typeface="Calibri"/>
                          <a:cs typeface="Times New Roman"/>
                        </a:rPr>
                        <a:t>Landboforening;</a:t>
                      </a:r>
                      <a:endParaRPr lang="da-DK" sz="1800" b="1" dirty="0" smtClean="0">
                        <a:latin typeface="Arial Black" pitchFamily="34" charset="0"/>
                        <a:ea typeface="Calibri"/>
                        <a:cs typeface="Times New Roman"/>
                      </a:endParaRPr>
                    </a:p>
                    <a:p>
                      <a:pPr>
                        <a:lnSpc>
                          <a:spcPct val="115000"/>
                        </a:lnSpc>
                        <a:spcAft>
                          <a:spcPts val="0"/>
                        </a:spcAft>
                      </a:pPr>
                      <a:r>
                        <a:rPr lang="da-DK" sz="1800" b="1" dirty="0" smtClean="0">
                          <a:latin typeface="Arial Black" pitchFamily="34" charset="0"/>
                          <a:ea typeface="Calibri"/>
                          <a:cs typeface="Times New Roman"/>
                        </a:rPr>
                        <a:t>Egebjerg </a:t>
                      </a:r>
                      <a:r>
                        <a:rPr lang="da-DK" sz="1800" b="1" dirty="0" err="1">
                          <a:latin typeface="Arial Black" pitchFamily="34" charset="0"/>
                          <a:ea typeface="Calibri"/>
                          <a:cs typeface="Times New Roman"/>
                        </a:rPr>
                        <a:t>Bylaug</a:t>
                      </a:r>
                      <a:r>
                        <a:rPr lang="da-DK" sz="1800" b="1" dirty="0">
                          <a:latin typeface="Arial Black" pitchFamily="34" charset="0"/>
                          <a:ea typeface="Calibri"/>
                          <a:cs typeface="Times New Roman"/>
                        </a:rPr>
                        <a:t> &amp; </a:t>
                      </a:r>
                      <a:r>
                        <a:rPr lang="da-DK" sz="1800" b="1" dirty="0" smtClean="0">
                          <a:latin typeface="Arial Black" pitchFamily="34" charset="0"/>
                          <a:ea typeface="Calibri"/>
                          <a:cs typeface="Times New Roman"/>
                        </a:rPr>
                        <a:t>Landsbyvirksomhed</a:t>
                      </a:r>
                      <a:r>
                        <a:rPr lang="da-DK" sz="1800" b="1" dirty="0">
                          <a:latin typeface="Arial Black" pitchFamily="34" charset="0"/>
                          <a:ea typeface="Calibri"/>
                          <a:cs typeface="Times New Roman"/>
                        </a:rPr>
                        <a:t>)</a:t>
                      </a:r>
                      <a:endParaRPr lang="da-DK" sz="18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4D6"/>
                    </a:solidFill>
                  </a:tcPr>
                </a:tc>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Organisationer</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dirty="0">
                          <a:latin typeface="Arial Black" pitchFamily="34" charset="0"/>
                          <a:ea typeface="Calibri"/>
                          <a:cs typeface="Times New Roman"/>
                        </a:rPr>
                        <a:t>Koordineret, fælles handling</a:t>
                      </a:r>
                    </a:p>
                    <a:p>
                      <a:pPr>
                        <a:lnSpc>
                          <a:spcPct val="115000"/>
                        </a:lnSpc>
                        <a:spcAft>
                          <a:spcPts val="0"/>
                        </a:spcAft>
                      </a:pPr>
                      <a:r>
                        <a:rPr lang="da-DK" sz="1800" dirty="0">
                          <a:latin typeface="Arial Black" pitchFamily="34" charset="0"/>
                          <a:ea typeface="Calibri"/>
                          <a:cs typeface="Times New Roman"/>
                        </a:rPr>
                        <a:t>(</a:t>
                      </a:r>
                      <a:r>
                        <a:rPr lang="da-DK" sz="1800" dirty="0" err="1">
                          <a:latin typeface="Arial Black" pitchFamily="34" charset="0"/>
                          <a:ea typeface="Calibri"/>
                          <a:cs typeface="Times New Roman"/>
                        </a:rPr>
                        <a:t>Players</a:t>
                      </a:r>
                      <a:r>
                        <a:rPr lang="da-DK" sz="1800" dirty="0">
                          <a:latin typeface="Arial Black" pitchFamily="34" charset="0"/>
                          <a:ea typeface="Calibri"/>
                          <a:cs typeface="Times New Roman"/>
                        </a:rPr>
                        <a:t> of the game)</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4D6"/>
                    </a:solidFill>
                  </a:tcPr>
                </a:tc>
              </a:tr>
              <a:tr h="1565666">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Hvordan</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b="1" dirty="0">
                          <a:latin typeface="Arial Black" pitchFamily="34" charset="0"/>
                          <a:ea typeface="Calibri"/>
                          <a:cs typeface="Times New Roman"/>
                        </a:rPr>
                        <a:t>(Regler og regulativer, som følge af fælles planlægning)</a:t>
                      </a:r>
                      <a:endParaRPr lang="da-DK" sz="1800" dirty="0">
                        <a:latin typeface="Arial Black" pitchFamily="34" charset="0"/>
                        <a:ea typeface="Calibri"/>
                        <a:cs typeface="Times New Roman"/>
                      </a:endParaRP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6B0"/>
                    </a:solidFill>
                  </a:tcPr>
                </a:tc>
                <a:tc>
                  <a:txBody>
                    <a:bodyPr/>
                    <a:lstStyle/>
                    <a:p>
                      <a:pPr>
                        <a:lnSpc>
                          <a:spcPct val="115000"/>
                        </a:lnSpc>
                        <a:spcAft>
                          <a:spcPts val="0"/>
                        </a:spcAft>
                      </a:pPr>
                      <a:r>
                        <a:rPr lang="da-DK" sz="2400" b="1" u="sng" dirty="0">
                          <a:solidFill>
                            <a:srgbClr val="C00000"/>
                          </a:solidFill>
                          <a:latin typeface="Arial Black" pitchFamily="34" charset="0"/>
                          <a:ea typeface="Calibri"/>
                          <a:cs typeface="Times New Roman"/>
                        </a:rPr>
                        <a:t>Institutioner</a:t>
                      </a:r>
                      <a:endParaRPr lang="da-DK" sz="2400" u="sng" dirty="0">
                        <a:solidFill>
                          <a:srgbClr val="C00000"/>
                        </a:solidFill>
                        <a:latin typeface="Arial Black" pitchFamily="34" charset="0"/>
                        <a:ea typeface="Calibri"/>
                        <a:cs typeface="Times New Roman"/>
                      </a:endParaRPr>
                    </a:p>
                    <a:p>
                      <a:pPr>
                        <a:lnSpc>
                          <a:spcPct val="115000"/>
                        </a:lnSpc>
                        <a:spcAft>
                          <a:spcPts val="0"/>
                        </a:spcAft>
                      </a:pPr>
                      <a:r>
                        <a:rPr lang="da-DK" sz="1800" dirty="0">
                          <a:latin typeface="Arial Black" pitchFamily="34" charset="0"/>
                          <a:ea typeface="Calibri"/>
                          <a:cs typeface="Times New Roman"/>
                        </a:rPr>
                        <a:t>Skrevne og uskrevne regler for fortolkning og handling</a:t>
                      </a:r>
                    </a:p>
                    <a:p>
                      <a:pPr>
                        <a:lnSpc>
                          <a:spcPct val="115000"/>
                        </a:lnSpc>
                        <a:spcAft>
                          <a:spcPts val="0"/>
                        </a:spcAft>
                      </a:pPr>
                      <a:r>
                        <a:rPr lang="da-DK" sz="1800" dirty="0">
                          <a:latin typeface="Arial Black" pitchFamily="34" charset="0"/>
                          <a:ea typeface="Calibri"/>
                          <a:cs typeface="Times New Roman"/>
                        </a:rPr>
                        <a:t>(</a:t>
                      </a:r>
                      <a:r>
                        <a:rPr lang="da-DK" sz="1800" dirty="0" err="1">
                          <a:latin typeface="Arial Black" pitchFamily="34" charset="0"/>
                          <a:ea typeface="Calibri"/>
                          <a:cs typeface="Times New Roman"/>
                        </a:rPr>
                        <a:t>Rules</a:t>
                      </a:r>
                      <a:r>
                        <a:rPr lang="da-DK" sz="1800" dirty="0">
                          <a:latin typeface="Arial Black" pitchFamily="34" charset="0"/>
                          <a:ea typeface="Calibri"/>
                          <a:cs typeface="Times New Roman"/>
                        </a:rPr>
                        <a:t> of the game)</a:t>
                      </a:r>
                    </a:p>
                  </a:txBody>
                  <a:tcPr marL="68084" marR="6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6B0"/>
                    </a:solidFill>
                  </a:tcPr>
                </a:tc>
              </a:tr>
            </a:tbl>
          </a:graphicData>
        </a:graphic>
      </p:graphicFrame>
      <p:sp>
        <p:nvSpPr>
          <p:cNvPr id="26625" name="Rectangle 1"/>
          <p:cNvSpPr>
            <a:spLocks noChangeArrowheads="1"/>
          </p:cNvSpPr>
          <p:nvPr/>
        </p:nvSpPr>
        <p:spPr bwMode="auto">
          <a:xfrm>
            <a:off x="539552" y="5440289"/>
            <a:ext cx="83529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Forudsætninger for handling. Frit efter Ingemann 2010 &amp; 2014 </a:t>
            </a:r>
            <a:r>
              <a:rPr kumimoji="0" lang="da-DK"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(18)</a:t>
            </a:r>
            <a:endParaRPr kumimoji="0" lang="da-DK"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385274"/>
            <a:ext cx="806489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da-DK" sz="2000" dirty="0" smtClean="0">
                <a:solidFill>
                  <a:srgbClr val="7030A0"/>
                </a:solidFill>
                <a:latin typeface="Arial Black" pitchFamily="34" charset="0"/>
                <a:ea typeface="Calibri" pitchFamily="34" charset="0"/>
                <a:cs typeface="Times New Roman" pitchFamily="18" charset="0"/>
              </a:rPr>
              <a:t>Den </a:t>
            </a:r>
            <a:r>
              <a:rPr kumimoji="0" lang="da-DK" sz="2000" b="0" i="0" u="none" strike="noStrike" cap="none" normalizeH="0" baseline="0" dirty="0" smtClean="0">
                <a:ln>
                  <a:noFill/>
                </a:ln>
                <a:solidFill>
                  <a:srgbClr val="7030A0"/>
                </a:solidFill>
                <a:effectLst/>
                <a:latin typeface="Arial Black" pitchFamily="34" charset="0"/>
                <a:ea typeface="Calibri" pitchFamily="34" charset="0"/>
                <a:cs typeface="Times New Roman" pitchFamily="18" charset="0"/>
              </a:rPr>
              <a:t>proces,</a:t>
            </a:r>
            <a:r>
              <a:rPr kumimoji="0" lang="da-DK" sz="2000" b="0" i="0" u="none" strike="noStrike" cap="none" normalizeH="0" dirty="0" smtClean="0">
                <a:ln>
                  <a:noFill/>
                </a:ln>
                <a:solidFill>
                  <a:srgbClr val="7030A0"/>
                </a:solidFill>
                <a:effectLst/>
                <a:latin typeface="Arial Black" pitchFamily="34" charset="0"/>
                <a:ea typeface="Calibri" pitchFamily="34" charset="0"/>
                <a:cs typeface="Times New Roman" pitchFamily="18" charset="0"/>
              </a:rPr>
              <a:t> som vi skal i gang med skulle gerne nå frem til, om det er muligt at</a:t>
            </a:r>
            <a:r>
              <a:rPr kumimoji="0" lang="da-DK" sz="2000" b="0" i="0" u="none" strike="noStrike" cap="none" normalizeH="0" baseline="0" dirty="0" smtClean="0">
                <a:ln>
                  <a:noFill/>
                </a:ln>
                <a:solidFill>
                  <a:srgbClr val="7030A0"/>
                </a:solidFill>
                <a:effectLst/>
                <a:latin typeface="Arial Black" pitchFamily="34" charset="0"/>
                <a:ea typeface="Calibri" pitchFamily="34" charset="0"/>
                <a:cs typeface="Times New Roman" pitchFamily="18" charset="0"/>
              </a:rPr>
              <a:t> opnå et  bedre grundlag for:</a:t>
            </a:r>
          </a:p>
          <a:p>
            <a:pPr marL="0" marR="0" lvl="0" indent="0" algn="just" defTabSz="914400" rtl="0" eaLnBrk="1" fontAlgn="base" latinLnBrk="0" hangingPunct="1">
              <a:lnSpc>
                <a:spcPct val="100000"/>
              </a:lnSpc>
              <a:spcBef>
                <a:spcPct val="0"/>
              </a:spcBef>
              <a:spcAft>
                <a:spcPct val="0"/>
              </a:spcAft>
              <a:buClrTx/>
              <a:buSzTx/>
              <a:buFontTx/>
              <a:buNone/>
              <a:tabLst/>
            </a:pPr>
            <a:endParaRPr lang="da-DK" sz="2000" dirty="0" smtClean="0">
              <a:latin typeface="Arial Black"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tx1"/>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da-DK" sz="2000" b="0"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En optimal udnyttelse af de menneskelige, erhvervsmæssige og fysiske potentialer.</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endParaRPr kumimoji="0" lang="da-DK" sz="2000" b="0" i="0" u="none" strike="noStrike" cap="none" normalizeH="0" baseline="0" dirty="0" smtClean="0">
              <a:ln>
                <a:noFill/>
              </a:ln>
              <a:solidFill>
                <a:srgbClr val="00B050"/>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da-DK" sz="2000" b="0"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En miljømæssig, økonomisk og social bæredygtig udnyttelse af Egebjerg-halvøens ressourcer.</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endParaRPr kumimoji="0" lang="da-DK" sz="2000" b="0" i="0" u="none" strike="noStrike" cap="none" normalizeH="0" baseline="0" dirty="0" smtClean="0">
              <a:ln>
                <a:noFill/>
              </a:ln>
              <a:solidFill>
                <a:srgbClr val="00B050"/>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da-DK" sz="2000" b="0"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En multifunktionel udnyttelse af Egebjerg-halvøen på grundlag af befolkningens kreativitet og en bosætning af tilflyttere med en varieret socioøkonomisk, uddannelses- og erhvervsmæssig baggrund.</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endParaRPr kumimoji="0" lang="da-DK" sz="2000" b="0" i="0" u="none" strike="noStrike" cap="none" normalizeH="0" baseline="0" dirty="0" smtClean="0">
              <a:ln>
                <a:noFill/>
              </a:ln>
              <a:solidFill>
                <a:srgbClr val="00B050"/>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da-DK" sz="2000" b="0" i="0" u="none" strike="noStrike" cap="none" normalizeH="0" baseline="0" dirty="0" smtClean="0">
                <a:ln>
                  <a:noFill/>
                </a:ln>
                <a:solidFill>
                  <a:srgbClr val="00B050"/>
                </a:solidFill>
                <a:effectLst/>
                <a:latin typeface="Arial Black" pitchFamily="34" charset="0"/>
                <a:ea typeface="Calibri" pitchFamily="34" charset="0"/>
                <a:cs typeface="Times New Roman" pitchFamily="18" charset="0"/>
              </a:rPr>
              <a:t>At skabe en dynamik mellem landsby og opland på Egebjerg-halvøen som i den agrare periode, men baseret på nutidige socioøkonomiske forhold. </a:t>
            </a:r>
            <a:endParaRPr kumimoji="0" lang="da-DK" sz="2000" b="0" i="0" u="none" strike="noStrike" cap="none" normalizeH="0" baseline="0" dirty="0" smtClean="0">
              <a:ln>
                <a:noFill/>
              </a:ln>
              <a:solidFill>
                <a:srgbClr val="00B050"/>
              </a:solidFill>
              <a:effectLst/>
              <a:latin typeface="Arial Black" pitchFamily="34" charset="0"/>
              <a:cs typeface="Arial" pitchFamily="34" charset="0"/>
            </a:endParaRPr>
          </a:p>
        </p:txBody>
      </p:sp>
      <p:sp>
        <p:nvSpPr>
          <p:cNvPr id="3" name="Tekstboks 2"/>
          <p:cNvSpPr txBox="1"/>
          <p:nvPr/>
        </p:nvSpPr>
        <p:spPr>
          <a:xfrm>
            <a:off x="7668344" y="1196752"/>
            <a:ext cx="936104" cy="523220"/>
          </a:xfrm>
          <a:prstGeom prst="rect">
            <a:avLst/>
          </a:prstGeom>
          <a:noFill/>
        </p:spPr>
        <p:txBody>
          <a:bodyPr wrap="square" rtlCol="0">
            <a:spAutoFit/>
          </a:bodyPr>
          <a:lstStyle/>
          <a:p>
            <a:r>
              <a:rPr lang="da-DK" sz="2800" b="1" dirty="0" smtClean="0">
                <a:latin typeface="Arial Black" pitchFamily="34" charset="0"/>
              </a:rPr>
              <a:t>(19)</a:t>
            </a:r>
            <a:endParaRPr lang="da-DK" sz="2800" b="1" dirty="0">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67544" y="96888"/>
            <a:ext cx="828092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kumimoji="0" lang="da-DK" sz="20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da-DK" sz="2400" b="0" i="0" u="sng" strike="noStrike" cap="none" normalizeH="0" baseline="0" dirty="0" smtClean="0">
                <a:ln>
                  <a:noFill/>
                </a:ln>
                <a:solidFill>
                  <a:srgbClr val="7030A0"/>
                </a:solidFill>
                <a:effectLst/>
                <a:latin typeface="Arial Black" pitchFamily="34" charset="0"/>
                <a:ea typeface="Calibri" pitchFamily="34" charset="0"/>
                <a:cs typeface="Times New Roman" pitchFamily="18" charset="0"/>
              </a:rPr>
              <a:t>Det vi skal gøre er:</a:t>
            </a:r>
          </a:p>
          <a:p>
            <a:pPr marL="457200" marR="0" lvl="0" indent="-457200" algn="just" defTabSz="914400" rtl="0" eaLnBrk="1" fontAlgn="base" latinLnBrk="0" hangingPunct="1">
              <a:lnSpc>
                <a:spcPct val="100000"/>
              </a:lnSpc>
              <a:spcBef>
                <a:spcPct val="0"/>
              </a:spcBef>
              <a:spcAft>
                <a:spcPct val="0"/>
              </a:spcAft>
              <a:buClrTx/>
              <a:buSzTx/>
              <a:tabLst/>
            </a:pPr>
            <a:endParaRPr lang="da-DK" sz="2000" dirty="0" smtClean="0">
              <a:latin typeface="Arial Black" pitchFamily="34" charset="0"/>
              <a:ea typeface="Calibri" pitchFamily="34"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1.Indkaldelse af et repræsentativt udvalg af Halvøens aktører, der forventes at deltage aktivt i processen.</a:t>
            </a:r>
          </a:p>
          <a:p>
            <a:pPr marL="457200" marR="0" lvl="0" indent="-457200" algn="just" defTabSz="914400" rtl="0" eaLnBrk="1" fontAlgn="base" latinLnBrk="0" hangingPunct="1">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a:t>
            </a:r>
            <a:endParaRPr kumimoji="0" lang="da-DK" sz="2000" b="0" i="0" u="none" strike="noStrike" cap="none" normalizeH="0" baseline="0" dirty="0" smtClean="0">
              <a:ln>
                <a:noFill/>
              </a:ln>
              <a:solidFill>
                <a:srgbClr val="339966"/>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2.Information til borgerne om processens forløb gennem Egebladet.</a:t>
            </a:r>
          </a:p>
          <a:p>
            <a:pPr marL="457200" marR="0" lvl="0" indent="-457200" algn="just" defTabSz="914400" rtl="0" eaLnBrk="0" fontAlgn="base" latinLnBrk="0" hangingPunct="0">
              <a:lnSpc>
                <a:spcPct val="100000"/>
              </a:lnSpc>
              <a:spcBef>
                <a:spcPct val="0"/>
              </a:spcBef>
              <a:spcAft>
                <a:spcPct val="0"/>
              </a:spcAft>
              <a:buClrTx/>
              <a:buSzTx/>
              <a:tabLst/>
            </a:pPr>
            <a:endParaRPr kumimoji="0" lang="da-DK" sz="2000" b="0" i="0" u="none" strike="noStrike" cap="none" normalizeH="0" baseline="0" dirty="0" smtClean="0">
              <a:ln>
                <a:noFill/>
              </a:ln>
              <a:solidFill>
                <a:srgbClr val="339966"/>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3.En kvantitativ beskrivelse af landskabet på Halvøen og af Egebjerg by i samarbejde med kommunens planlægger,  landskabsarkitekt og GIS specialist med henblik på at analysere og vurdere de fysiske potentialer.</a:t>
            </a:r>
          </a:p>
          <a:p>
            <a:pPr marL="457200" marR="0" lvl="0" indent="-457200" algn="just" defTabSz="914400" rtl="0" eaLnBrk="0" fontAlgn="base" latinLnBrk="0" hangingPunct="0">
              <a:lnSpc>
                <a:spcPct val="100000"/>
              </a:lnSpc>
              <a:spcBef>
                <a:spcPct val="0"/>
              </a:spcBef>
              <a:spcAft>
                <a:spcPct val="0"/>
              </a:spcAft>
              <a:buClrTx/>
              <a:buSzTx/>
              <a:tabLst/>
            </a:pPr>
            <a:endParaRPr kumimoji="0" lang="da-DK" sz="2000" b="0" i="0" u="none" strike="noStrike" cap="none" normalizeH="0" baseline="0" dirty="0" smtClean="0">
              <a:ln>
                <a:noFill/>
              </a:ln>
              <a:solidFill>
                <a:srgbClr val="339966"/>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4.En analyse af de socioøkonomiske parametre på Egebjerg-halvøen med henblik på at vurdere de menneskelige ressourcer.</a:t>
            </a:r>
          </a:p>
          <a:p>
            <a:pPr marL="457200" marR="0" lvl="0" indent="-457200" algn="just" defTabSz="914400" rtl="0" eaLnBrk="0" fontAlgn="base" latinLnBrk="0" hangingPunct="0">
              <a:lnSpc>
                <a:spcPct val="100000"/>
              </a:lnSpc>
              <a:spcBef>
                <a:spcPct val="0"/>
              </a:spcBef>
              <a:spcAft>
                <a:spcPct val="0"/>
              </a:spcAft>
              <a:buClrTx/>
              <a:buSzTx/>
              <a:tabLst/>
            </a:pPr>
            <a:endParaRPr kumimoji="0" lang="da-DK" sz="2000" b="0" i="0" u="none" strike="noStrike" cap="none" normalizeH="0" baseline="0" dirty="0" smtClean="0">
              <a:ln>
                <a:noFill/>
              </a:ln>
              <a:solidFill>
                <a:srgbClr val="339966"/>
              </a:solidFill>
              <a:effectLst/>
              <a:latin typeface="Arial Black"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da-DK" sz="20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	5.Dialog og casestudier hos udvalgte og repræsentative medlemmer af aktørgruppen (8-10 personer).</a:t>
            </a:r>
            <a:endParaRPr kumimoji="0" lang="da-DK" sz="2000" b="0" i="0" u="none" strike="noStrike" cap="none" normalizeH="0" baseline="0" dirty="0" smtClean="0">
              <a:ln>
                <a:noFill/>
              </a:ln>
              <a:solidFill>
                <a:srgbClr val="339966"/>
              </a:solidFill>
              <a:effectLst/>
              <a:latin typeface="Arial Black" pitchFamily="34" charset="0"/>
              <a:cs typeface="Arial" pitchFamily="34" charset="0"/>
            </a:endParaRPr>
          </a:p>
        </p:txBody>
      </p:sp>
      <p:sp>
        <p:nvSpPr>
          <p:cNvPr id="3" name="Tekstboks 2"/>
          <p:cNvSpPr txBox="1"/>
          <p:nvPr/>
        </p:nvSpPr>
        <p:spPr>
          <a:xfrm>
            <a:off x="4572000" y="332656"/>
            <a:ext cx="1512168" cy="523220"/>
          </a:xfrm>
          <a:prstGeom prst="rect">
            <a:avLst/>
          </a:prstGeom>
          <a:noFill/>
        </p:spPr>
        <p:txBody>
          <a:bodyPr wrap="square" rtlCol="0">
            <a:spAutoFit/>
          </a:bodyPr>
          <a:lstStyle/>
          <a:p>
            <a:r>
              <a:rPr lang="da-DK" sz="2800" b="1" dirty="0" smtClean="0">
                <a:latin typeface="Arial Black" pitchFamily="34" charset="0"/>
              </a:rPr>
              <a:t>(20)</a:t>
            </a:r>
            <a:endParaRPr lang="da-DK" sz="2800" b="1" dirty="0">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11560" y="-61555"/>
            <a:ext cx="792088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sng" strike="noStrike" cap="none" normalizeH="0" baseline="0" dirty="0" smtClean="0">
                <a:ln>
                  <a:noFill/>
                </a:ln>
                <a:solidFill>
                  <a:srgbClr val="006600"/>
                </a:solidFill>
                <a:effectLst/>
                <a:latin typeface="Arial Black" pitchFamily="34" charset="0"/>
                <a:ea typeface="Calibri" pitchFamily="34" charset="0"/>
                <a:cs typeface="Times New Roman" pitchFamily="18" charset="0"/>
              </a:rPr>
              <a:t>Indhold i udviklingsplanen for Egebjerg-halvøen, Odsherred Kommune</a:t>
            </a:r>
            <a:r>
              <a:rPr kumimoji="0" lang="da-DK" sz="2000" b="1" i="0" u="sng" strike="noStrike" cap="none" normalizeH="0" baseline="0" dirty="0" smtClean="0">
                <a:ln>
                  <a:noFill/>
                </a:ln>
                <a:effectLst/>
                <a:latin typeface="Arial Black" pitchFamily="34" charset="0"/>
                <a:ea typeface="Calibri" pitchFamily="34" charset="0"/>
                <a:cs typeface="Times New Roman" pitchFamily="18" charset="0"/>
              </a:rPr>
              <a:t>. </a:t>
            </a:r>
            <a:r>
              <a:rPr kumimoji="0" lang="da-DK" sz="2800" b="1" i="0" strike="noStrike" cap="none" normalizeH="0" baseline="0" dirty="0" smtClean="0">
                <a:ln>
                  <a:noFill/>
                </a:ln>
                <a:effectLst/>
                <a:latin typeface="Arial Black" pitchFamily="34" charset="0"/>
                <a:ea typeface="Calibri" pitchFamily="34" charset="0"/>
                <a:cs typeface="Times New Roman" pitchFamily="18" charset="0"/>
              </a:rPr>
              <a:t>(</a:t>
            </a:r>
            <a:r>
              <a:rPr lang="da-DK" sz="2800" b="1" dirty="0" smtClean="0">
                <a:latin typeface="Arial Black" pitchFamily="34" charset="0"/>
                <a:ea typeface="Calibri" pitchFamily="34" charset="0"/>
                <a:cs typeface="Times New Roman" pitchFamily="18" charset="0"/>
              </a:rPr>
              <a:t>21</a:t>
            </a:r>
            <a:r>
              <a:rPr kumimoji="0" lang="da-DK" sz="2800" b="1" i="0" strike="noStrike" cap="none" normalizeH="0" baseline="0" dirty="0" smtClean="0">
                <a:ln>
                  <a:noFill/>
                </a:ln>
                <a:effectLst/>
                <a:latin typeface="Arial Black" pitchFamily="34" charset="0"/>
                <a:ea typeface="Calibri" pitchFamily="34" charset="0"/>
                <a:cs typeface="Times New Roman" pitchFamily="18" charset="0"/>
              </a:rPr>
              <a:t>)</a:t>
            </a:r>
            <a:endParaRPr kumimoji="0" lang="da-DK" sz="11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006600"/>
                </a:solidFill>
                <a:effectLst/>
                <a:latin typeface="Arial Black" pitchFamily="34" charset="0"/>
                <a:ea typeface="Calibri" pitchFamily="34" charset="0"/>
                <a:cs typeface="Times New Roman" pitchFamily="18" charset="0"/>
              </a:rPr>
              <a:t>Titel: Bæredygtig forvaltning og udnyttelse af Egebjerg-halvøen - Udviklingsplanen</a:t>
            </a:r>
            <a:endParaRPr kumimoji="0" lang="da-DK" sz="1100" b="0" i="0" u="none" strike="noStrike" cap="none" normalizeH="0" baseline="0" dirty="0" smtClean="0">
              <a:ln>
                <a:noFill/>
              </a:ln>
              <a:solidFill>
                <a:srgbClr val="0066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Resumé - en side projektbeskrivelse (efter elevator princippet) </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Forord</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Indhold</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Indledning (maksimum en side)</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Kvantitativ beskrivelse (status quo) af landskabet (Kommunens planlæggere) - hovedpunkter plus bilag 1</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6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Egebjerg-halvøen</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600" b="0"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Egebjerg landsby</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Socioøkonomiske parametre på Egebjerg-halvøen (Egebjerg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Sogneprofil og Kommunedata) - hovedpunkter plus bilag 2</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Dialog og casestudier hos udvalgte medlemmer af aktørgruppen. - hovedpunkter plus bilag 3</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339966"/>
                </a:solidFill>
                <a:effectLst/>
                <a:latin typeface="Arial Black" pitchFamily="34" charset="0"/>
                <a:ea typeface="Calibri" pitchFamily="34" charset="0"/>
                <a:cs typeface="Times New Roman" pitchFamily="18" charset="0"/>
              </a:rPr>
              <a:t>Muligheder på grundlag af kvantitativ analyse af landskabet, dialog og casestudier samt socioøkonomiske karakterer.</a:t>
            </a:r>
            <a:endParaRPr kumimoji="0" lang="da-DK" sz="1600" b="0" i="0" u="none" strike="noStrike" cap="none" normalizeH="0" baseline="0" dirty="0" smtClean="0">
              <a:ln>
                <a:noFill/>
              </a:ln>
              <a:solidFill>
                <a:srgbClr val="339966"/>
              </a:solidFill>
              <a:effectLst/>
              <a:latin typeface="Arial Black"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55576" y="332656"/>
            <a:ext cx="7848872" cy="6278642"/>
          </a:xfrm>
          <a:prstGeom prst="rect">
            <a:avLst/>
          </a:prstGeom>
        </p:spPr>
        <p:txBody>
          <a:bodyPr wrap="square">
            <a:spAutoFit/>
          </a:bodyPr>
          <a:lstStyle/>
          <a:p>
            <a:pPr lvl="0" algn="r" eaLnBrk="0" fontAlgn="base" hangingPunct="0">
              <a:spcBef>
                <a:spcPct val="0"/>
              </a:spcBef>
              <a:spcAft>
                <a:spcPct val="0"/>
              </a:spcAft>
            </a:pPr>
            <a:r>
              <a:rPr lang="da-DK" sz="2800" b="1" dirty="0" smtClean="0">
                <a:latin typeface="Arial Black" pitchFamily="34" charset="0"/>
                <a:ea typeface="Calibri" pitchFamily="34" charset="0"/>
                <a:cs typeface="Times New Roman" pitchFamily="18" charset="0"/>
              </a:rPr>
              <a:t>(22)</a:t>
            </a: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Formål og mål samt forudsætninger</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pP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Log </a:t>
            </a:r>
            <a:r>
              <a:rPr lang="da-DK" b="1" dirty="0" err="1" smtClean="0">
                <a:solidFill>
                  <a:srgbClr val="339966"/>
                </a:solidFill>
                <a:latin typeface="Arial Black" pitchFamily="34" charset="0"/>
                <a:ea typeface="Calibri" pitchFamily="34" charset="0"/>
                <a:cs typeface="Times New Roman" pitchFamily="18" charset="0"/>
              </a:rPr>
              <a:t>frame</a:t>
            </a: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Overordnet projektformål og specifikt projektformål</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Delresultater med målbare og verificerbare indikatorer, risici samt forudsætninger for at opnå planlagte resultater (mål)</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Aktiviteter relateret til hvert delresultat</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Organisation</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Aktører</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Institutionelle rammer</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Budget - investering og drift (</a:t>
            </a:r>
            <a:r>
              <a:rPr lang="da-DK" sz="1600" dirty="0" err="1" smtClean="0">
                <a:solidFill>
                  <a:srgbClr val="339966"/>
                </a:solidFill>
                <a:latin typeface="Arial Black" pitchFamily="34" charset="0"/>
                <a:ea typeface="Calibri" pitchFamily="34" charset="0"/>
                <a:cs typeface="Times New Roman" pitchFamily="18" charset="0"/>
              </a:rPr>
              <a:t>inkl.værdi</a:t>
            </a:r>
            <a:r>
              <a:rPr lang="da-DK" sz="1600" dirty="0" smtClean="0">
                <a:solidFill>
                  <a:srgbClr val="339966"/>
                </a:solidFill>
                <a:latin typeface="Arial Black" pitchFamily="34" charset="0"/>
                <a:ea typeface="Calibri" pitchFamily="34" charset="0"/>
                <a:cs typeface="Times New Roman" pitchFamily="18" charset="0"/>
              </a:rPr>
              <a:t> af frivillig arbejdskraft)</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Implementeringsplan (tidsplan)</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buFontTx/>
              <a:buChar char="•"/>
            </a:pPr>
            <a:r>
              <a:rPr lang="da-DK" sz="1600" dirty="0" smtClean="0">
                <a:solidFill>
                  <a:srgbClr val="339966"/>
                </a:solidFill>
                <a:latin typeface="Arial Black" pitchFamily="34" charset="0"/>
                <a:ea typeface="Calibri" pitchFamily="34" charset="0"/>
                <a:cs typeface="Times New Roman" pitchFamily="18" charset="0"/>
              </a:rPr>
              <a:t>Finansieringsplan</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pP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Monitorering og evaluering</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pP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Konklusioner</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pP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Kilder</a:t>
            </a:r>
            <a:endParaRPr lang="da-DK" sz="1600" dirty="0" smtClean="0">
              <a:solidFill>
                <a:srgbClr val="339966"/>
              </a:solidFill>
              <a:latin typeface="Arial Black" pitchFamily="34" charset="0"/>
              <a:cs typeface="Arial" pitchFamily="34" charset="0"/>
            </a:endParaRPr>
          </a:p>
          <a:p>
            <a:pPr lvl="0" eaLnBrk="0" fontAlgn="base" hangingPunct="0">
              <a:spcBef>
                <a:spcPct val="0"/>
              </a:spcBef>
              <a:spcAft>
                <a:spcPct val="0"/>
              </a:spcAft>
            </a:pPr>
            <a:endParaRPr lang="da-DK" b="1" dirty="0" smtClean="0">
              <a:solidFill>
                <a:srgbClr val="339966"/>
              </a:solidFill>
              <a:latin typeface="Arial Black" pitchFamily="34" charset="0"/>
              <a:ea typeface="Calibri" pitchFamily="34" charset="0"/>
              <a:cs typeface="Times New Roman" pitchFamily="18" charset="0"/>
            </a:endParaRPr>
          </a:p>
          <a:p>
            <a:pPr lvl="0" eaLnBrk="0" fontAlgn="base" hangingPunct="0">
              <a:spcBef>
                <a:spcPct val="0"/>
              </a:spcBef>
              <a:spcAft>
                <a:spcPct val="0"/>
              </a:spcAft>
            </a:pPr>
            <a:r>
              <a:rPr lang="da-DK" b="1" dirty="0" smtClean="0">
                <a:solidFill>
                  <a:srgbClr val="339966"/>
                </a:solidFill>
                <a:latin typeface="Arial Black" pitchFamily="34" charset="0"/>
                <a:ea typeface="Calibri" pitchFamily="34" charset="0"/>
                <a:cs typeface="Times New Roman" pitchFamily="18" charset="0"/>
              </a:rPr>
              <a:t>Bilag</a:t>
            </a:r>
            <a:endParaRPr lang="da-DK" sz="2800" dirty="0" smtClean="0">
              <a:solidFill>
                <a:srgbClr val="339966"/>
              </a:solidFill>
              <a:latin typeface="Arial Black"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1520" y="800999"/>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Egebjerg-halvøens lodsejere - landmænd, andre erhvervsdrivende, </a:t>
            </a:r>
            <a:r>
              <a:rPr kumimoji="0" lang="da-DK" sz="1400" b="0"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bosættere</a:t>
            </a: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og kunstnere viser generelt stor imødekommenhed overfor initiativer, der har til formål at forbedre produktivitet, trivsel og ressourceudnyttelse. Lodsejerne, organiseret i hvad der kan betegnes som aktør- eller interessentgruppen, er dem der tilsammen med Kommunen og Egebjerg by bestemmer de processer, der vil føre til en udviklingsplan (se figur 15). </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Udviklingsplanen (se vedlagte 19 - 22) for Egebjerg-halvøen vil have et overordnet formål og en række konkrete mål, der kan opfyldes på kort - mellem - og langt sigt med offentligt/privat partnerskab og finansiering. Mens kommunen og Egebjerg by har de rette organisationer på plads er der behov for organisering af halvøens aktører til deltagelse i formulering af udviklingsplanen. </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Derfor har vi indkaldt et repræsentativt udvalg af halvøens aktører, der forventes at deltage aktivt i processen i figur 15. Information til borgerne om udviklingsplanen vil ske løbende gennem Egebladet.</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Udviklingsplanen for Egebjerg-halvøen, der vil være resultatet af ovenstående kan betragtes som et pilotprojekt, hvis resultater vil kunne anvendes i tilsvarende projekter i kommunens øvrige 12 landskabskarakterområder.</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Odsherred kommunes landskabskarakterer og socioøkonomiske forhold giver særdeles gode muligheder for en hensigtsmæssig fortolkning af planlovens liberaliseringer, Landbrug og Naturkommissionens anbefalinger, Naturplan Danmarks målsætninger og den Danske Naturfonds muligheder. Samlet vil udviklingsplanen på sigt kunne brandes indenfor </a:t>
            </a:r>
            <a:r>
              <a:rPr kumimoji="0" lang="da-DK" sz="1400" b="0"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Geopark</a:t>
            </a: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konceptet til gensidig styrkelse.</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Egebjerg </a:t>
            </a:r>
            <a:r>
              <a:rPr kumimoji="0" lang="da-DK" sz="1400" b="0"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Bylaug</a:t>
            </a:r>
            <a:r>
              <a:rPr kumimoji="0" lang="da-DK"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endParaRPr kumimoji="0" lang="da-DK" sz="14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611560" y="1412776"/>
          <a:ext cx="7704855" cy="4799160"/>
        </p:xfrm>
        <a:graphic>
          <a:graphicData uri="http://schemas.openxmlformats.org/drawingml/2006/table">
            <a:tbl>
              <a:tblPr/>
              <a:tblGrid>
                <a:gridCol w="3892980"/>
                <a:gridCol w="1946490"/>
                <a:gridCol w="1865385"/>
              </a:tblGrid>
              <a:tr h="418956">
                <a:tc>
                  <a:txBody>
                    <a:bodyPr/>
                    <a:lstStyle/>
                    <a:p>
                      <a:pPr algn="ctr">
                        <a:spcAft>
                          <a:spcPts val="0"/>
                        </a:spcAft>
                      </a:pPr>
                      <a:r>
                        <a:rPr lang="da-DK" sz="2000" b="1" dirty="0">
                          <a:solidFill>
                            <a:srgbClr val="C00000"/>
                          </a:solidFill>
                          <a:latin typeface="Arial Black" pitchFamily="34" charset="0"/>
                          <a:ea typeface="Calibri"/>
                          <a:cs typeface="Times New Roman"/>
                        </a:rPr>
                        <a:t>Grupper</a:t>
                      </a:r>
                      <a:endParaRPr lang="da-DK" sz="2000" dirty="0">
                        <a:solidFill>
                          <a:srgbClr val="C00000"/>
                        </a:solidFill>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000" b="1" dirty="0">
                          <a:solidFill>
                            <a:srgbClr val="C00000"/>
                          </a:solidFill>
                          <a:latin typeface="Arial Black" pitchFamily="34" charset="0"/>
                          <a:ea typeface="Calibri"/>
                          <a:cs typeface="Times New Roman"/>
                        </a:rPr>
                        <a:t>Provstiet i alt %</a:t>
                      </a:r>
                      <a:endParaRPr lang="da-DK" sz="2000" dirty="0">
                        <a:solidFill>
                          <a:srgbClr val="C00000"/>
                        </a:solidFill>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000" b="1">
                          <a:solidFill>
                            <a:srgbClr val="C00000"/>
                          </a:solidFill>
                          <a:latin typeface="Arial Black" pitchFamily="34" charset="0"/>
                          <a:ea typeface="Calibri"/>
                          <a:cs typeface="Times New Roman"/>
                        </a:rPr>
                        <a:t>Egebjerg Sogn %</a:t>
                      </a:r>
                      <a:endParaRPr lang="da-DK" sz="2000">
                        <a:solidFill>
                          <a:srgbClr val="C00000"/>
                        </a:solidFill>
                        <a:latin typeface="Arial Black"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Børn 0-15 år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Ældre 65 år og derover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err="1">
                          <a:solidFill>
                            <a:srgbClr val="C00000"/>
                          </a:solidFill>
                          <a:latin typeface="Arial Black" pitchFamily="34" charset="0"/>
                          <a:ea typeface="Calibri"/>
                          <a:cs typeface="Times New Roman"/>
                        </a:rPr>
                        <a:t>Flyttefvekvens</a:t>
                      </a:r>
                      <a:r>
                        <a:rPr lang="da-DK" sz="2000" dirty="0">
                          <a:solidFill>
                            <a:srgbClr val="C00000"/>
                          </a:solidFill>
                          <a:latin typeface="Arial Black" pitchFamily="34" charset="0"/>
                          <a:ea typeface="Calibri"/>
                          <a:cs typeface="Times New Roman"/>
                        </a:rPr>
                        <a:t> under 30 år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Enlige uden børn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38,1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Par med børn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Median indkomst (Kr.)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347.650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400.213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err="1">
                          <a:solidFill>
                            <a:srgbClr val="C00000"/>
                          </a:solidFill>
                          <a:latin typeface="Arial Black" pitchFamily="34" charset="0"/>
                          <a:ea typeface="Calibri"/>
                          <a:cs typeface="Times New Roman"/>
                        </a:rPr>
                        <a:t>Enfamilies</a:t>
                      </a:r>
                      <a:r>
                        <a:rPr lang="da-DK" sz="2000" dirty="0">
                          <a:solidFill>
                            <a:srgbClr val="C00000"/>
                          </a:solidFill>
                          <a:latin typeface="Arial Black" pitchFamily="34" charset="0"/>
                          <a:ea typeface="Calibri"/>
                          <a:cs typeface="Times New Roman"/>
                        </a:rPr>
                        <a:t> bolig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93,7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Arbejdsstyrke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58,4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Pension/efterløn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35,8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28,9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56">
                <a:tc>
                  <a:txBody>
                    <a:bodyPr/>
                    <a:lstStyle/>
                    <a:p>
                      <a:pPr algn="l">
                        <a:spcAft>
                          <a:spcPts val="0"/>
                        </a:spcAft>
                      </a:pPr>
                      <a:r>
                        <a:rPr lang="da-DK" sz="2000" dirty="0">
                          <a:solidFill>
                            <a:srgbClr val="C00000"/>
                          </a:solidFill>
                          <a:latin typeface="Arial Black" pitchFamily="34" charset="0"/>
                          <a:ea typeface="Calibri"/>
                          <a:cs typeface="Times New Roman"/>
                        </a:rPr>
                        <a:t>Videregående uddannelse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a-DK" sz="2000" dirty="0">
                          <a:solidFill>
                            <a:srgbClr val="C00000"/>
                          </a:solidFill>
                          <a:latin typeface="Arial Black" pitchFamily="34" charset="0"/>
                          <a:ea typeface="Calibri"/>
                          <a:cs typeface="Times New Roman"/>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11560" y="224935"/>
            <a:ext cx="7704856"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rgbClr val="006600"/>
                </a:solidFill>
                <a:effectLst/>
                <a:latin typeface="Arial" pitchFamily="34" charset="0"/>
                <a:ea typeface="Calibri" pitchFamily="34" charset="0"/>
                <a:cs typeface="Times New Roman" pitchFamily="18" charset="0"/>
              </a:rPr>
              <a:t>Demografiske nøgletal 2011 for Egebjerg sammenlignet med provstiet Ods og Skippinge </a:t>
            </a:r>
            <a:endParaRPr lang="da-DK" sz="2000" dirty="0" smtClean="0">
              <a:solidFill>
                <a:srgbClr val="0066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dirty="0" smtClean="0">
                <a:ln>
                  <a:noFill/>
                </a:ln>
                <a:solidFill>
                  <a:srgbClr val="006600"/>
                </a:solidFill>
                <a:effectLst/>
                <a:latin typeface="Arial" pitchFamily="34" charset="0"/>
                <a:ea typeface="Calibri" pitchFamily="34" charset="0"/>
                <a:cs typeface="Times New Roman" pitchFamily="18" charset="0"/>
              </a:rPr>
              <a:t>Kilde: Uddrag af </a:t>
            </a:r>
            <a:r>
              <a:rPr kumimoji="0" lang="da-DK" sz="2000" b="1" i="0" u="none" strike="noStrike" cap="none" normalizeH="0" baseline="0" dirty="0" err="1" smtClean="0">
                <a:ln>
                  <a:noFill/>
                </a:ln>
                <a:solidFill>
                  <a:srgbClr val="006600"/>
                </a:solidFill>
                <a:effectLst/>
                <a:latin typeface="Arial" pitchFamily="34" charset="0"/>
                <a:ea typeface="Calibri" pitchFamily="34" charset="0"/>
                <a:cs typeface="Times New Roman" pitchFamily="18" charset="0"/>
              </a:rPr>
              <a:t>Ods-Skippinge</a:t>
            </a:r>
            <a:r>
              <a:rPr kumimoji="0" lang="da-DK" sz="2000" b="1" i="0" u="none" strike="noStrike" cap="none" normalizeH="0" baseline="0" dirty="0" smtClean="0">
                <a:ln>
                  <a:noFill/>
                </a:ln>
                <a:solidFill>
                  <a:srgbClr val="006600"/>
                </a:solidFill>
                <a:effectLst/>
                <a:latin typeface="Arial" pitchFamily="34" charset="0"/>
                <a:ea typeface="Calibri" pitchFamily="34" charset="0"/>
                <a:cs typeface="Times New Roman" pitchFamily="18" charset="0"/>
              </a:rPr>
              <a:t> Provstiprofil 2013 </a:t>
            </a:r>
            <a:r>
              <a:rPr kumimoji="0" lang="da-DK" sz="2800" b="1" i="0" u="none" strike="noStrike" cap="none" normalizeH="0" baseline="0" dirty="0" smtClean="0">
                <a:ln>
                  <a:noFill/>
                </a:ln>
                <a:solidFill>
                  <a:srgbClr val="006600"/>
                </a:solidFill>
                <a:effectLst/>
                <a:latin typeface="Arial" pitchFamily="34" charset="0"/>
                <a:ea typeface="Calibri" pitchFamily="34" charset="0"/>
                <a:cs typeface="Times New Roman" pitchFamily="18" charset="0"/>
              </a:rPr>
              <a:t>(1)</a:t>
            </a:r>
            <a:endParaRPr kumimoji="0" lang="da-DK" sz="2800" b="0" i="0" u="none" strike="noStrike" cap="none" normalizeH="0" baseline="0" dirty="0" smtClean="0">
              <a:ln>
                <a:noFill/>
              </a:ln>
              <a:solidFill>
                <a:srgbClr val="006600"/>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nvPicPr>
        <p:blipFill>
          <a:blip r:embed="rId2" cstate="print"/>
          <a:srcRect/>
          <a:stretch>
            <a:fillRect/>
          </a:stretch>
        </p:blipFill>
        <p:spPr bwMode="auto">
          <a:xfrm>
            <a:off x="1475656" y="404664"/>
            <a:ext cx="5953125" cy="6072296"/>
          </a:xfrm>
          <a:prstGeom prst="rect">
            <a:avLst/>
          </a:prstGeom>
          <a:noFill/>
          <a:ln w="9525">
            <a:noFill/>
            <a:miter lim="800000"/>
            <a:headEnd/>
            <a:tailEnd/>
          </a:ln>
        </p:spPr>
      </p:pic>
      <p:grpSp>
        <p:nvGrpSpPr>
          <p:cNvPr id="12289" name="Group 1"/>
          <p:cNvGrpSpPr>
            <a:grpSpLocks/>
          </p:cNvGrpSpPr>
          <p:nvPr/>
        </p:nvGrpSpPr>
        <p:grpSpPr bwMode="auto">
          <a:xfrm>
            <a:off x="3203848" y="1488058"/>
            <a:ext cx="2686050" cy="2012950"/>
            <a:chOff x="1824" y="633"/>
            <a:chExt cx="2834" cy="2849"/>
          </a:xfrm>
        </p:grpSpPr>
        <p:sp>
          <p:nvSpPr>
            <p:cNvPr id="1229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FF9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229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FF9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229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FF9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da-DK"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a-DK"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a-DK"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FF9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2294" name="Group 6"/>
          <p:cNvGrpSpPr>
            <a:grpSpLocks/>
          </p:cNvGrpSpPr>
          <p:nvPr/>
        </p:nvGrpSpPr>
        <p:grpSpPr bwMode="auto">
          <a:xfrm>
            <a:off x="3275856" y="2852936"/>
            <a:ext cx="2619375" cy="2220912"/>
            <a:chOff x="1824" y="633"/>
            <a:chExt cx="2834" cy="2849"/>
          </a:xfrm>
        </p:grpSpPr>
        <p:sp>
          <p:nvSpPr>
            <p:cNvPr id="1229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E1F0E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229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E1F0E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229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1F0E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229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E1F0E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a-DK"/>
            </a:p>
          </p:txBody>
        </p:sp>
      </p:grpSp>
      <p:sp>
        <p:nvSpPr>
          <p:cNvPr id="12299" name="Text Box 11"/>
          <p:cNvSpPr txBox="1">
            <a:spLocks noChangeArrowheads="1"/>
          </p:cNvSpPr>
          <p:nvPr/>
        </p:nvSpPr>
        <p:spPr bwMode="auto">
          <a:xfrm>
            <a:off x="3563888" y="2060848"/>
            <a:ext cx="1095375" cy="419100"/>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rgbClr val="FFFFFF"/>
                </a:solidFill>
                <a:effectLst/>
                <a:latin typeface="Times New Roman" pitchFamily="18" charset="0"/>
                <a:cs typeface="Arial" pitchFamily="34" charset="0"/>
              </a:rPr>
              <a:t>Planlægning -Planlov</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0" name="Text Box 12"/>
          <p:cNvSpPr txBox="1">
            <a:spLocks noChangeArrowheads="1"/>
          </p:cNvSpPr>
          <p:nvPr/>
        </p:nvSpPr>
        <p:spPr bwMode="auto">
          <a:xfrm>
            <a:off x="4139952" y="2924944"/>
            <a:ext cx="864096" cy="492695"/>
          </a:xfrm>
          <a:prstGeom prst="rect">
            <a:avLst/>
          </a:prstGeom>
          <a:solidFill>
            <a:srgbClr val="E66C7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Egebjerg</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Landsby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1" name="Text Box 13"/>
          <p:cNvSpPr txBox="1">
            <a:spLocks noChangeArrowheads="1"/>
          </p:cNvSpPr>
          <p:nvPr/>
        </p:nvSpPr>
        <p:spPr bwMode="auto">
          <a:xfrm>
            <a:off x="3563888" y="2492896"/>
            <a:ext cx="1008112" cy="47364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Multifunk-</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tionalitet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2" name="Text Box 14"/>
          <p:cNvSpPr txBox="1">
            <a:spLocks noChangeArrowheads="1"/>
          </p:cNvSpPr>
          <p:nvPr/>
        </p:nvSpPr>
        <p:spPr bwMode="auto">
          <a:xfrm>
            <a:off x="4716016" y="2060848"/>
            <a:ext cx="936104" cy="472058"/>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Times New Roman" pitchFamily="18" charset="0"/>
                <a:cs typeface="Arial" pitchFamily="34" charset="0"/>
              </a:rPr>
              <a:t>Landskabs</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Times New Roman" pitchFamily="18" charset="0"/>
                <a:cs typeface="Arial" pitchFamily="34" charset="0"/>
              </a:rPr>
              <a:t>Karakterer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3" name="Text Box 15"/>
          <p:cNvSpPr txBox="1">
            <a:spLocks noChangeArrowheads="1"/>
          </p:cNvSpPr>
          <p:nvPr/>
        </p:nvSpPr>
        <p:spPr bwMode="auto">
          <a:xfrm>
            <a:off x="4572000" y="2564904"/>
            <a:ext cx="1008112" cy="432048"/>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Bæredygtig-hed</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4" name="Text Box 16"/>
          <p:cNvSpPr txBox="1">
            <a:spLocks noChangeArrowheads="1"/>
          </p:cNvSpPr>
          <p:nvPr/>
        </p:nvSpPr>
        <p:spPr bwMode="auto">
          <a:xfrm>
            <a:off x="3563888" y="3429000"/>
            <a:ext cx="864096" cy="504056"/>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Times New Roman" pitchFamily="18" charset="0"/>
                <a:cs typeface="Arial" pitchFamily="34" charset="0"/>
              </a:rPr>
              <a:t>Natur og landbrug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5" name="Text Box 17"/>
          <p:cNvSpPr txBox="1">
            <a:spLocks noChangeArrowheads="1"/>
          </p:cNvSpPr>
          <p:nvPr/>
        </p:nvSpPr>
        <p:spPr bwMode="auto">
          <a:xfrm>
            <a:off x="4499992" y="3429000"/>
            <a:ext cx="1080120" cy="504056"/>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Times New Roman" pitchFamily="18" charset="0"/>
                <a:cs typeface="Arial" pitchFamily="34" charset="0"/>
              </a:rPr>
              <a:t>Landskabets</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FFFFFF"/>
                </a:solidFill>
                <a:effectLst/>
                <a:latin typeface="Times New Roman" pitchFamily="18" charset="0"/>
                <a:cs typeface="Arial" pitchFamily="34" charset="0"/>
              </a:rPr>
              <a:t>Produktivitet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6" name="Text Box 18"/>
          <p:cNvSpPr txBox="1">
            <a:spLocks noChangeArrowheads="1"/>
          </p:cNvSpPr>
          <p:nvPr/>
        </p:nvSpPr>
        <p:spPr bwMode="auto">
          <a:xfrm>
            <a:off x="3563888" y="4077072"/>
            <a:ext cx="1152128" cy="504056"/>
          </a:xfrm>
          <a:prstGeom prst="rect">
            <a:avLst/>
          </a:prstGeom>
          <a:solidFill>
            <a:srgbClr val="9FD2E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Landbrug og</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chemeClr val="tx1"/>
                </a:solidFill>
                <a:effectLst/>
                <a:latin typeface="Times New Roman" pitchFamily="18" charset="0"/>
                <a:cs typeface="Arial" pitchFamily="34" charset="0"/>
              </a:rPr>
              <a:t>samfund</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2307" name="Text Box 19"/>
          <p:cNvSpPr txBox="1">
            <a:spLocks noChangeArrowheads="1"/>
          </p:cNvSpPr>
          <p:nvPr/>
        </p:nvSpPr>
        <p:spPr bwMode="auto">
          <a:xfrm>
            <a:off x="4788024" y="4077072"/>
            <a:ext cx="1562100" cy="561975"/>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smtClean="0">
                <a:ln>
                  <a:noFill/>
                </a:ln>
                <a:solidFill>
                  <a:srgbClr val="FFFFFF"/>
                </a:solidFill>
                <a:effectLst/>
                <a:latin typeface="Times New Roman" pitchFamily="18" charset="0"/>
                <a:cs typeface="Arial" pitchFamily="34" charset="0"/>
              </a:rPr>
              <a:t>Partnerskab og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da-DK" sz="1600" b="1" i="0" u="none" strike="noStrike" cap="none" normalizeH="0" baseline="0" smtClean="0">
                <a:ln>
                  <a:noFill/>
                </a:ln>
                <a:solidFill>
                  <a:srgbClr val="FFFFFF"/>
                </a:solidFill>
                <a:effectLst/>
                <a:latin typeface="Calibri" pitchFamily="34" charset="0"/>
                <a:cs typeface="Arial" pitchFamily="34" charset="0"/>
              </a:rPr>
              <a:t>forvaltning</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kstboks 21"/>
          <p:cNvSpPr txBox="1"/>
          <p:nvPr/>
        </p:nvSpPr>
        <p:spPr>
          <a:xfrm>
            <a:off x="6516216" y="908720"/>
            <a:ext cx="702436" cy="523220"/>
          </a:xfrm>
          <a:prstGeom prst="rect">
            <a:avLst/>
          </a:prstGeom>
          <a:noFill/>
        </p:spPr>
        <p:txBody>
          <a:bodyPr wrap="none" rtlCol="0">
            <a:spAutoFit/>
          </a:bodyPr>
          <a:lstStyle/>
          <a:p>
            <a:r>
              <a:rPr lang="da-DK" sz="2800" b="1" dirty="0" smtClean="0">
                <a:latin typeface="Arial Black" pitchFamily="34" charset="0"/>
              </a:rPr>
              <a:t>(2)</a:t>
            </a:r>
            <a:endParaRPr lang="da-DK" sz="2800" b="1"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3" name="Oval 99"/>
          <p:cNvSpPr>
            <a:spLocks noChangeArrowheads="1"/>
          </p:cNvSpPr>
          <p:nvPr/>
        </p:nvSpPr>
        <p:spPr bwMode="auto">
          <a:xfrm>
            <a:off x="3131840" y="692696"/>
            <a:ext cx="1657350" cy="1538288"/>
          </a:xfrm>
          <a:prstGeom prst="ellipse">
            <a:avLst/>
          </a:prstGeom>
          <a:solidFill>
            <a:srgbClr val="F0AD00"/>
          </a:soli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Regler</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a-DK" sz="1200" baseline="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Regulering</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2" name="Oval 98"/>
          <p:cNvSpPr>
            <a:spLocks noChangeArrowheads="1"/>
          </p:cNvSpPr>
          <p:nvPr/>
        </p:nvSpPr>
        <p:spPr bwMode="auto">
          <a:xfrm>
            <a:off x="1547664" y="3284984"/>
            <a:ext cx="1666875" cy="1581150"/>
          </a:xfrm>
          <a:prstGeom prst="ellipse">
            <a:avLst/>
          </a:prstGeom>
          <a:solidFill>
            <a:srgbClr val="6BB76D"/>
          </a:soli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Natur</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a-DK" sz="12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Kultur</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1" name="Oval 97"/>
          <p:cNvSpPr>
            <a:spLocks noChangeArrowheads="1"/>
          </p:cNvSpPr>
          <p:nvPr/>
        </p:nvSpPr>
        <p:spPr bwMode="auto">
          <a:xfrm>
            <a:off x="5220072" y="3284984"/>
            <a:ext cx="1733550" cy="1628775"/>
          </a:xfrm>
          <a:prstGeom prst="ellipse">
            <a:avLst/>
          </a:prstGeom>
          <a:solidFill>
            <a:srgbClr val="60B5CC"/>
          </a:soli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Ejer</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a-DK" sz="11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da-DK" sz="11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Borger</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a-DK" sz="11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Producent</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0" name="AutoShape 96"/>
          <p:cNvSpPr>
            <a:spLocks noChangeShapeType="1"/>
          </p:cNvSpPr>
          <p:nvPr/>
        </p:nvSpPr>
        <p:spPr bwMode="auto">
          <a:xfrm flipH="1">
            <a:off x="2279650" y="606425"/>
            <a:ext cx="762000" cy="1295400"/>
          </a:xfrm>
          <a:prstGeom prst="straightConnector1">
            <a:avLst/>
          </a:prstGeom>
          <a:noFill/>
          <a:ln w="38100">
            <a:solidFill>
              <a:srgbClr val="FFFFFF"/>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6479" name="AutoShape 95"/>
          <p:cNvSpPr>
            <a:spLocks noChangeShapeType="1"/>
          </p:cNvSpPr>
          <p:nvPr/>
        </p:nvSpPr>
        <p:spPr bwMode="auto">
          <a:xfrm flipH="1">
            <a:off x="346075" y="3429000"/>
            <a:ext cx="1285875" cy="962025"/>
          </a:xfrm>
          <a:prstGeom prst="straightConnector1">
            <a:avLst/>
          </a:prstGeom>
          <a:noFill/>
          <a:ln w="38100">
            <a:solidFill>
              <a:srgbClr val="FFFFFF"/>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6478" name="AutoShape 94"/>
          <p:cNvSpPr>
            <a:spLocks noChangeShapeType="1"/>
          </p:cNvSpPr>
          <p:nvPr/>
        </p:nvSpPr>
        <p:spPr bwMode="auto">
          <a:xfrm flipH="1">
            <a:off x="4746625" y="3143250"/>
            <a:ext cx="28575" cy="714375"/>
          </a:xfrm>
          <a:prstGeom prst="straightConnector1">
            <a:avLst/>
          </a:prstGeom>
          <a:noFill/>
          <a:ln w="38100">
            <a:solidFill>
              <a:srgbClr val="FFFFFF"/>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6477" name="AutoShape 93"/>
          <p:cNvSpPr>
            <a:spLocks noChangeShapeType="1"/>
          </p:cNvSpPr>
          <p:nvPr/>
        </p:nvSpPr>
        <p:spPr bwMode="auto">
          <a:xfrm>
            <a:off x="6012160" y="4149080"/>
            <a:ext cx="720080" cy="360040"/>
          </a:xfrm>
          <a:prstGeom prst="straightConnector1">
            <a:avLst/>
          </a:prstGeom>
          <a:noFill/>
          <a:ln w="38100">
            <a:solidFill>
              <a:srgbClr val="FFFFFF"/>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6476" name="AutoShape 92"/>
          <p:cNvSpPr>
            <a:spLocks noChangeShapeType="1"/>
          </p:cNvSpPr>
          <p:nvPr/>
        </p:nvSpPr>
        <p:spPr bwMode="auto">
          <a:xfrm flipH="1">
            <a:off x="4079875" y="3886200"/>
            <a:ext cx="666750" cy="495300"/>
          </a:xfrm>
          <a:prstGeom prst="straightConnector1">
            <a:avLst/>
          </a:prstGeom>
          <a:noFill/>
          <a:ln w="38100">
            <a:solidFill>
              <a:srgbClr val="FFFFFF"/>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6475" name="AutoShape 91"/>
          <p:cNvSpPr>
            <a:spLocks noChangeShapeType="1"/>
          </p:cNvSpPr>
          <p:nvPr/>
        </p:nvSpPr>
        <p:spPr bwMode="auto">
          <a:xfrm>
            <a:off x="3203848" y="4293096"/>
            <a:ext cx="2028825" cy="0"/>
          </a:xfrm>
          <a:prstGeom prst="straightConnector1">
            <a:avLst/>
          </a:prstGeom>
          <a:noFill/>
          <a:ln w="57150">
            <a:solidFill>
              <a:srgbClr val="E66C7D"/>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6474" name="AutoShape 90"/>
          <p:cNvSpPr>
            <a:spLocks noChangeShapeType="1"/>
          </p:cNvSpPr>
          <p:nvPr/>
        </p:nvSpPr>
        <p:spPr bwMode="auto">
          <a:xfrm flipH="1">
            <a:off x="3131840" y="3933056"/>
            <a:ext cx="2085975" cy="9525"/>
          </a:xfrm>
          <a:prstGeom prst="straightConnector1">
            <a:avLst/>
          </a:prstGeom>
          <a:noFill/>
          <a:ln w="57150">
            <a:solidFill>
              <a:srgbClr val="E66C7D"/>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6473" name="AutoShape 89"/>
          <p:cNvSpPr>
            <a:spLocks noChangeShapeType="1"/>
          </p:cNvSpPr>
          <p:nvPr/>
        </p:nvSpPr>
        <p:spPr bwMode="auto">
          <a:xfrm flipV="1">
            <a:off x="2555776" y="1988840"/>
            <a:ext cx="885825" cy="1362075"/>
          </a:xfrm>
          <a:prstGeom prst="straightConnector1">
            <a:avLst/>
          </a:prstGeom>
          <a:noFill/>
          <a:ln w="57150">
            <a:solidFill>
              <a:srgbClr val="E66C7D"/>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6472" name="AutoShape 88"/>
          <p:cNvSpPr>
            <a:spLocks noChangeShapeType="1"/>
          </p:cNvSpPr>
          <p:nvPr/>
        </p:nvSpPr>
        <p:spPr bwMode="auto">
          <a:xfrm>
            <a:off x="4716016" y="1988840"/>
            <a:ext cx="1038225" cy="1409700"/>
          </a:xfrm>
          <a:prstGeom prst="straightConnector1">
            <a:avLst/>
          </a:prstGeom>
          <a:noFill/>
          <a:ln w="57150">
            <a:solidFill>
              <a:srgbClr val="E66C7D"/>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6471" name="AutoShape 87"/>
          <p:cNvSpPr>
            <a:spLocks noChangeShapeType="1"/>
          </p:cNvSpPr>
          <p:nvPr/>
        </p:nvSpPr>
        <p:spPr bwMode="auto">
          <a:xfrm flipH="1" flipV="1">
            <a:off x="4355976" y="2132856"/>
            <a:ext cx="1009650" cy="1409700"/>
          </a:xfrm>
          <a:prstGeom prst="straightConnector1">
            <a:avLst/>
          </a:prstGeom>
          <a:noFill/>
          <a:ln w="57150">
            <a:solidFill>
              <a:srgbClr val="E66C7D"/>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6470" name="Arc 86"/>
          <p:cNvSpPr>
            <a:spLocks/>
          </p:cNvSpPr>
          <p:nvPr/>
        </p:nvSpPr>
        <p:spPr bwMode="auto">
          <a:xfrm flipV="1">
            <a:off x="2987824" y="2132856"/>
            <a:ext cx="1257300" cy="15192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prstDash val="sysDot"/>
            <a:round/>
            <a:headEnd/>
            <a:tailEn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6469" name="AutoShape 85"/>
          <p:cNvSpPr>
            <a:spLocks noChangeArrowheads="1"/>
          </p:cNvSpPr>
          <p:nvPr/>
        </p:nvSpPr>
        <p:spPr bwMode="auto">
          <a:xfrm>
            <a:off x="1475656" y="4005064"/>
            <a:ext cx="190500" cy="219075"/>
          </a:xfrm>
          <a:prstGeom prst="upArrow">
            <a:avLst>
              <a:gd name="adj1" fmla="val 50000"/>
              <a:gd name="adj2" fmla="val 28750"/>
            </a:avLst>
          </a:prstGeom>
          <a:solidFill>
            <a:srgbClr val="5A637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16468" name="AutoShape 84"/>
          <p:cNvSpPr>
            <a:spLocks noChangeArrowheads="1"/>
          </p:cNvSpPr>
          <p:nvPr/>
        </p:nvSpPr>
        <p:spPr bwMode="auto">
          <a:xfrm>
            <a:off x="3059832" y="1340768"/>
            <a:ext cx="219075" cy="219075"/>
          </a:xfrm>
          <a:prstGeom prst="upArrow">
            <a:avLst>
              <a:gd name="adj1" fmla="val 50000"/>
              <a:gd name="adj2" fmla="val 25000"/>
            </a:avLst>
          </a:prstGeom>
          <a:solidFill>
            <a:srgbClr val="80808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16467" name="AutoShape 83"/>
          <p:cNvSpPr>
            <a:spLocks noChangeArrowheads="1"/>
          </p:cNvSpPr>
          <p:nvPr/>
        </p:nvSpPr>
        <p:spPr bwMode="auto">
          <a:xfrm>
            <a:off x="5148064" y="3933056"/>
            <a:ext cx="209550" cy="219075"/>
          </a:xfrm>
          <a:prstGeom prst="upArrow">
            <a:avLst>
              <a:gd name="adj1" fmla="val 50000"/>
              <a:gd name="adj2" fmla="val 26136"/>
            </a:avLst>
          </a:prstGeom>
          <a:solidFill>
            <a:srgbClr val="80808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16484" name="Text Box 100"/>
          <p:cNvSpPr txBox="1">
            <a:spLocks noChangeArrowheads="1"/>
          </p:cNvSpPr>
          <p:nvPr/>
        </p:nvSpPr>
        <p:spPr bwMode="auto">
          <a:xfrm>
            <a:off x="2843808" y="188640"/>
            <a:ext cx="2664296" cy="432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Planlægningssystemet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65" name="Text Box 81"/>
          <p:cNvSpPr txBox="1">
            <a:spLocks noChangeArrowheads="1"/>
          </p:cNvSpPr>
          <p:nvPr/>
        </p:nvSpPr>
        <p:spPr bwMode="auto">
          <a:xfrm>
            <a:off x="1331640" y="4941168"/>
            <a:ext cx="1962150" cy="323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Landskabssystemet</a:t>
            </a: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6466" name="Text Box 82"/>
          <p:cNvSpPr txBox="1">
            <a:spLocks noChangeArrowheads="1"/>
          </p:cNvSpPr>
          <p:nvPr/>
        </p:nvSpPr>
        <p:spPr bwMode="auto">
          <a:xfrm>
            <a:off x="5148064" y="5013176"/>
            <a:ext cx="1933575" cy="323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Landbrugssystemet</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5" name="Rectangle 10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a-DK"/>
          </a:p>
        </p:txBody>
      </p:sp>
      <p:sp>
        <p:nvSpPr>
          <p:cNvPr id="16487" name="Rectangle 10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24350" algn="l"/>
              </a:tabLst>
            </a:pPr>
            <a:r>
              <a:rPr kumimoji="0" lang="da-DK" sz="800" b="0" i="0" u="none" strike="noStrike" cap="none" normalizeH="0" baseline="0" smtClean="0">
                <a:ln>
                  <a:noFill/>
                </a:ln>
                <a:solidFill>
                  <a:schemeClr val="tx1"/>
                </a:solidFill>
                <a:effectLst/>
                <a:latin typeface="Arial" pitchFamily="34" charset="0"/>
                <a:cs typeface="Arial" pitchFamily="34" charset="0"/>
              </a:rPr>
              <a:t/>
            </a:r>
            <a:br>
              <a:rPr kumimoji="0" lang="da-DK" sz="800" b="0" i="0" u="none" strike="noStrike" cap="none" normalizeH="0" baseline="0" smtClean="0">
                <a:ln>
                  <a:noFill/>
                </a:ln>
                <a:solidFill>
                  <a:schemeClr val="tx1"/>
                </a:solidFill>
                <a:effectLst/>
                <a:latin typeface="Arial" pitchFamily="34" charset="0"/>
                <a:cs typeface="Arial" pitchFamily="34" charset="0"/>
              </a:rPr>
            </a:br>
            <a:endParaRPr kumimoji="0" lang="da-DK"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324350" algn="l"/>
              </a:tabLst>
            </a:pPr>
            <a:r>
              <a:rPr kumimoji="0" lang="da-DK"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da-DK"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324350" algn="l"/>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ktangel 88"/>
          <p:cNvSpPr/>
          <p:nvPr/>
        </p:nvSpPr>
        <p:spPr>
          <a:xfrm>
            <a:off x="1043608" y="5661248"/>
            <a:ext cx="6150892" cy="261610"/>
          </a:xfrm>
          <a:prstGeom prst="rect">
            <a:avLst/>
          </a:prstGeom>
        </p:spPr>
        <p:txBody>
          <a:bodyPr wrap="square">
            <a:spAutoFit/>
          </a:bodyPr>
          <a:lstStyle/>
          <a:p>
            <a:pPr lvl="0" eaLnBrk="0" fontAlgn="base" hangingPunct="0">
              <a:spcBef>
                <a:spcPct val="0"/>
              </a:spcBef>
              <a:spcAft>
                <a:spcPct val="0"/>
              </a:spcAft>
            </a:pPr>
            <a:r>
              <a:rPr lang="da-DK" sz="1100" b="1" dirty="0">
                <a:solidFill>
                  <a:prstClr val="black"/>
                </a:solidFill>
                <a:latin typeface="Arial" pitchFamily="34" charset="0"/>
                <a:ea typeface="Calibri" pitchFamily="34" charset="0"/>
                <a:cs typeface="Times New Roman" pitchFamily="18" charset="0"/>
              </a:rPr>
              <a:t>Figur 1: Forvaltningstrekanten - Lettere modificeret efter Kristensen &amp; </a:t>
            </a:r>
            <a:r>
              <a:rPr lang="da-DK" sz="1100" b="1" dirty="0" err="1">
                <a:solidFill>
                  <a:prstClr val="black"/>
                </a:solidFill>
                <a:latin typeface="Arial" pitchFamily="34" charset="0"/>
                <a:ea typeface="Calibri" pitchFamily="34" charset="0"/>
                <a:cs typeface="Times New Roman" pitchFamily="18" charset="0"/>
              </a:rPr>
              <a:t>Primdahl</a:t>
            </a:r>
            <a:r>
              <a:rPr lang="da-DK" sz="1100" b="1" dirty="0">
                <a:solidFill>
                  <a:prstClr val="black"/>
                </a:solidFill>
                <a:latin typeface="Arial" pitchFamily="34" charset="0"/>
                <a:ea typeface="Calibri" pitchFamily="34" charset="0"/>
                <a:cs typeface="Times New Roman" pitchFamily="18" charset="0"/>
              </a:rPr>
              <a:t> (2000)</a:t>
            </a:r>
            <a:endParaRPr lang="da-DK" sz="800" dirty="0">
              <a:solidFill>
                <a:prstClr val="black"/>
              </a:solidFill>
              <a:latin typeface="Arial" pitchFamily="34" charset="0"/>
              <a:cs typeface="Arial" pitchFamily="34" charset="0"/>
            </a:endParaRPr>
          </a:p>
        </p:txBody>
      </p:sp>
      <p:cxnSp>
        <p:nvCxnSpPr>
          <p:cNvPr id="16495" name="AutoShape 111"/>
          <p:cNvCxnSpPr>
            <a:cxnSpLocks noChangeShapeType="1"/>
          </p:cNvCxnSpPr>
          <p:nvPr/>
        </p:nvCxnSpPr>
        <p:spPr bwMode="auto">
          <a:xfrm flipH="1">
            <a:off x="1066800" y="5902325"/>
            <a:ext cx="1285875" cy="962025"/>
          </a:xfrm>
          <a:prstGeom prst="straightConnector1">
            <a:avLst/>
          </a:prstGeom>
          <a:noFill/>
          <a:ln w="38100">
            <a:solidFill>
              <a:srgbClr val="FFFFFF"/>
            </a:solidFill>
            <a:round/>
            <a:headEnd/>
            <a:tailEnd/>
          </a:ln>
        </p:spPr>
      </p:cxnSp>
      <p:cxnSp>
        <p:nvCxnSpPr>
          <p:cNvPr id="16496" name="AutoShape 112"/>
          <p:cNvCxnSpPr>
            <a:cxnSpLocks noChangeShapeType="1"/>
          </p:cNvCxnSpPr>
          <p:nvPr/>
        </p:nvCxnSpPr>
        <p:spPr bwMode="auto">
          <a:xfrm flipH="1">
            <a:off x="2051720" y="3356992"/>
            <a:ext cx="576065" cy="1368152"/>
          </a:xfrm>
          <a:prstGeom prst="straightConnector1">
            <a:avLst/>
          </a:prstGeom>
          <a:noFill/>
          <a:ln w="38100">
            <a:solidFill>
              <a:srgbClr val="FFFFFF"/>
            </a:solidFill>
            <a:round/>
            <a:headEnd/>
            <a:tailEnd/>
          </a:ln>
        </p:spPr>
      </p:cxnSp>
      <p:cxnSp>
        <p:nvCxnSpPr>
          <p:cNvPr id="16498" name="AutoShape 114"/>
          <p:cNvCxnSpPr>
            <a:cxnSpLocks noChangeShapeType="1"/>
          </p:cNvCxnSpPr>
          <p:nvPr/>
        </p:nvCxnSpPr>
        <p:spPr bwMode="auto">
          <a:xfrm flipH="1">
            <a:off x="6012160" y="3356992"/>
            <a:ext cx="28575" cy="714375"/>
          </a:xfrm>
          <a:prstGeom prst="straightConnector1">
            <a:avLst/>
          </a:prstGeom>
          <a:noFill/>
          <a:ln w="38100">
            <a:solidFill>
              <a:srgbClr val="FFFFFF"/>
            </a:solidFill>
            <a:round/>
            <a:headEnd/>
            <a:tailEnd/>
          </a:ln>
        </p:spPr>
      </p:cxnSp>
      <p:cxnSp>
        <p:nvCxnSpPr>
          <p:cNvPr id="16499" name="AutoShape 115"/>
          <p:cNvCxnSpPr>
            <a:cxnSpLocks noChangeShapeType="1"/>
          </p:cNvCxnSpPr>
          <p:nvPr/>
        </p:nvCxnSpPr>
        <p:spPr bwMode="auto">
          <a:xfrm flipH="1">
            <a:off x="5364088" y="4149080"/>
            <a:ext cx="648072" cy="423292"/>
          </a:xfrm>
          <a:prstGeom prst="straightConnector1">
            <a:avLst/>
          </a:prstGeom>
          <a:noFill/>
          <a:ln w="38100">
            <a:solidFill>
              <a:srgbClr val="FFFFFF"/>
            </a:solidFill>
            <a:round/>
            <a:headEnd/>
            <a:tailEnd/>
          </a:ln>
        </p:spPr>
      </p:cxnSp>
      <p:cxnSp>
        <p:nvCxnSpPr>
          <p:cNvPr id="16500" name="AutoShape 116"/>
          <p:cNvCxnSpPr>
            <a:cxnSpLocks noChangeShapeType="1"/>
          </p:cNvCxnSpPr>
          <p:nvPr/>
        </p:nvCxnSpPr>
        <p:spPr bwMode="auto">
          <a:xfrm flipH="1">
            <a:off x="3347864" y="836712"/>
            <a:ext cx="1008112" cy="1152128"/>
          </a:xfrm>
          <a:prstGeom prst="straightConnector1">
            <a:avLst/>
          </a:prstGeom>
          <a:noFill/>
          <a:ln w="38100">
            <a:solidFill>
              <a:srgbClr val="FFFFFF"/>
            </a:solidFill>
            <a:round/>
            <a:headEnd/>
            <a:tailEnd/>
          </a:ln>
        </p:spPr>
      </p:cxnSp>
      <p:sp>
        <p:nvSpPr>
          <p:cNvPr id="30" name="Tekstboks 29"/>
          <p:cNvSpPr txBox="1"/>
          <p:nvPr/>
        </p:nvSpPr>
        <p:spPr>
          <a:xfrm>
            <a:off x="6804248" y="1412776"/>
            <a:ext cx="702436" cy="523220"/>
          </a:xfrm>
          <a:prstGeom prst="rect">
            <a:avLst/>
          </a:prstGeom>
          <a:noFill/>
        </p:spPr>
        <p:txBody>
          <a:bodyPr wrap="none" rtlCol="0">
            <a:spAutoFit/>
          </a:bodyPr>
          <a:lstStyle/>
          <a:p>
            <a:r>
              <a:rPr lang="da-DK" sz="2800" b="1" dirty="0" smtClean="0">
                <a:latin typeface="Arial Black" pitchFamily="34" charset="0"/>
              </a:rPr>
              <a:t>(3)</a:t>
            </a:r>
            <a:endParaRPr lang="da-DK" sz="2800" b="1"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el 40"/>
          <p:cNvGraphicFramePr>
            <a:graphicFrameLocks noGrp="1"/>
          </p:cNvGraphicFramePr>
          <p:nvPr/>
        </p:nvGraphicFramePr>
        <p:xfrm>
          <a:off x="1524000" y="-3555776"/>
          <a:ext cx="6096000" cy="2435564"/>
        </p:xfrm>
        <a:graphic>
          <a:graphicData uri="http://schemas.openxmlformats.org/drawingml/2006/table">
            <a:tbl>
              <a:tblPr/>
              <a:tblGrid>
                <a:gridCol w="6096000"/>
              </a:tblGrid>
              <a:tr h="2435564">
                <a:tc>
                  <a:txBody>
                    <a:bodyPr/>
                    <a:lstStyle/>
                    <a:p>
                      <a:pPr algn="just">
                        <a:spcAft>
                          <a:spcPts val="0"/>
                        </a:spcAft>
                      </a:pPr>
                      <a:endParaRPr lang="da-DK" sz="1200" dirty="0">
                        <a:latin typeface="Times New Roman"/>
                        <a:ea typeface="Calibri"/>
                        <a:cs typeface="Times New Roman"/>
                      </a:endParaRPr>
                    </a:p>
                  </a:txBody>
                  <a:tcPr marL="66576" marR="66576" marT="0" marB="0">
                    <a:lnL>
                      <a:noFill/>
                    </a:lnL>
                    <a:lnR>
                      <a:noFill/>
                    </a:lnR>
                    <a:lnT>
                      <a:noFill/>
                    </a:lnT>
                    <a:lnB>
                      <a:noFill/>
                    </a:lnB>
                  </a:tcPr>
                </a:tc>
              </a:tr>
            </a:tbl>
          </a:graphicData>
        </a:graphic>
      </p:graphicFrame>
      <p:sp>
        <p:nvSpPr>
          <p:cNvPr id="31807" name="AutoShape 63"/>
          <p:cNvSpPr>
            <a:spLocks noChangeArrowheads="1"/>
          </p:cNvSpPr>
          <p:nvPr/>
        </p:nvSpPr>
        <p:spPr bwMode="auto">
          <a:xfrm>
            <a:off x="2915816" y="260648"/>
            <a:ext cx="1944216" cy="1368152"/>
          </a:xfrm>
          <a:prstGeom prst="roundRect">
            <a:avLst>
              <a:gd name="adj" fmla="val 16667"/>
            </a:avLst>
          </a:prstGeom>
          <a:solidFill>
            <a:srgbClr val="6BB76D"/>
          </a:soli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a-DK" b="1" dirty="0" smtClean="0">
              <a:latin typeface="Arial" pitchFamily="34" charset="0"/>
              <a:ea typeface="Calibri" pitchFamily="34" charset="0"/>
              <a:cs typeface="Times New Roman" pitchFamily="18" charset="0"/>
            </a:endParaRPr>
          </a:p>
          <a:p>
            <a:pPr algn="ctr" fontAlgn="base">
              <a:spcBef>
                <a:spcPct val="0"/>
              </a:spcBef>
              <a:spcAft>
                <a:spcPct val="0"/>
              </a:spcAft>
            </a:pPr>
            <a:r>
              <a:rPr lang="da-DK" b="1" dirty="0" smtClean="0">
                <a:latin typeface="Arial" pitchFamily="34" charset="0"/>
                <a:ea typeface="Calibri" pitchFamily="34" charset="0"/>
                <a:cs typeface="Times New Roman" pitchFamily="18" charset="0"/>
              </a:rPr>
              <a:t>Mennesker</a:t>
            </a:r>
            <a:endParaRPr lang="da-DK" sz="4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804" name="AutoShape 60"/>
          <p:cNvSpPr>
            <a:spLocks noChangeArrowheads="1"/>
          </p:cNvSpPr>
          <p:nvPr/>
        </p:nvSpPr>
        <p:spPr bwMode="auto">
          <a:xfrm>
            <a:off x="1547664" y="4653136"/>
            <a:ext cx="1392164" cy="1080120"/>
          </a:xfrm>
          <a:prstGeom prst="roundRect">
            <a:avLst>
              <a:gd name="adj" fmla="val 16667"/>
            </a:avLst>
          </a:prstGeom>
          <a:solidFill>
            <a:srgbClr val="FFEFC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b="1" i="0" u="none" strike="noStrike" cap="none" normalizeH="0" baseline="0" dirty="0" smtClean="0">
                <a:ln>
                  <a:noFill/>
                </a:ln>
                <a:solidFill>
                  <a:schemeClr val="tx1"/>
                </a:solidFill>
                <a:effectLst/>
                <a:latin typeface="Arial" pitchFamily="34" charset="0"/>
                <a:cs typeface="Arial" pitchFamily="34" charset="0"/>
              </a:rPr>
              <a:t>Fysiske forhold</a:t>
            </a:r>
          </a:p>
        </p:txBody>
      </p:sp>
      <p:sp>
        <p:nvSpPr>
          <p:cNvPr id="31803" name="AutoShape 59"/>
          <p:cNvSpPr>
            <a:spLocks noChangeArrowheads="1"/>
          </p:cNvSpPr>
          <p:nvPr/>
        </p:nvSpPr>
        <p:spPr bwMode="auto">
          <a:xfrm>
            <a:off x="5220072" y="4581128"/>
            <a:ext cx="1368152" cy="1080120"/>
          </a:xfrm>
          <a:prstGeom prst="roundRect">
            <a:avLst>
              <a:gd name="adj" fmla="val 16667"/>
            </a:avLst>
          </a:prstGeom>
          <a:solidFill>
            <a:srgbClr val="BFE1E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tx1"/>
                </a:solidFill>
                <a:effectLst/>
                <a:latin typeface="Arial Black" pitchFamily="34" charset="0"/>
                <a:cs typeface="Arial" pitchFamily="34" charset="0"/>
              </a:rPr>
              <a:t>Erhverv</a:t>
            </a:r>
          </a:p>
        </p:txBody>
      </p:sp>
      <p:sp>
        <p:nvSpPr>
          <p:cNvPr id="31802" name="AutoShape 58"/>
          <p:cNvSpPr>
            <a:spLocks noChangeArrowheads="1"/>
          </p:cNvSpPr>
          <p:nvPr/>
        </p:nvSpPr>
        <p:spPr bwMode="auto">
          <a:xfrm>
            <a:off x="2987824" y="2204864"/>
            <a:ext cx="1872208" cy="1252339"/>
          </a:xfrm>
          <a:prstGeom prst="roundRect">
            <a:avLst>
              <a:gd name="adj" fmla="val 16667"/>
            </a:avLst>
          </a:prstGeom>
          <a:solidFill>
            <a:srgbClr val="F5C4C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chemeClr val="tx1"/>
                </a:solidFill>
                <a:effectLst/>
                <a:latin typeface="Arial Black" pitchFamily="34" charset="0"/>
                <a:cs typeface="Arial" pitchFamily="34" charset="0"/>
              </a:rPr>
              <a:t>Organisering af lokal strategisk kapacitet</a:t>
            </a:r>
          </a:p>
        </p:txBody>
      </p:sp>
      <p:sp>
        <p:nvSpPr>
          <p:cNvPr id="31801" name="AutoShape 57"/>
          <p:cNvSpPr>
            <a:spLocks noChangeArrowheads="1"/>
          </p:cNvSpPr>
          <p:nvPr/>
        </p:nvSpPr>
        <p:spPr bwMode="auto">
          <a:xfrm>
            <a:off x="827584" y="1700808"/>
            <a:ext cx="1349871" cy="1008112"/>
          </a:xfrm>
          <a:prstGeom prst="upArrow">
            <a:avLst>
              <a:gd name="adj1" fmla="val 50000"/>
              <a:gd name="adj2" fmla="val 25000"/>
            </a:avLst>
          </a:prstGeom>
          <a:solidFill>
            <a:srgbClr val="FFE093"/>
          </a:solidFill>
          <a:ln w="38100">
            <a:solidFill>
              <a:srgbClr val="000000"/>
            </a:solidFill>
            <a:prstDash val="sysDot"/>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31800" name="AutoShape 56"/>
          <p:cNvSpPr>
            <a:spLocks noChangeArrowheads="1"/>
          </p:cNvSpPr>
          <p:nvPr/>
        </p:nvSpPr>
        <p:spPr bwMode="auto">
          <a:xfrm>
            <a:off x="5868144" y="1700808"/>
            <a:ext cx="1224136" cy="1008112"/>
          </a:xfrm>
          <a:prstGeom prst="downArrow">
            <a:avLst>
              <a:gd name="adj1" fmla="val 50000"/>
              <a:gd name="adj2" fmla="val 25000"/>
            </a:avLst>
          </a:prstGeom>
          <a:solidFill>
            <a:srgbClr val="BABFCB"/>
          </a:solidFill>
          <a:ln w="28575">
            <a:solidFill>
              <a:srgbClr val="000000"/>
            </a:solidFill>
            <a:prstDash val="sysDot"/>
            <a:miter lim="800000"/>
            <a:headEnd/>
            <a:tailEnd/>
          </a:ln>
        </p:spPr>
        <p:txBody>
          <a:bodyPr vert="eaVert" wrap="square" lIns="91440" tIns="45720" rIns="91440" bIns="45720" numCol="1" anchor="t" anchorCtr="0" compatLnSpc="1">
            <a:prstTxWarp prst="textNoShape">
              <a:avLst/>
            </a:prstTxWarp>
          </a:bodyPr>
          <a:lstStyle/>
          <a:p>
            <a:endParaRPr lang="da-DK" dirty="0"/>
          </a:p>
        </p:txBody>
      </p:sp>
      <p:sp>
        <p:nvSpPr>
          <p:cNvPr id="31799" name="AutoShape 55"/>
          <p:cNvSpPr>
            <a:spLocks noChangeShapeType="1"/>
          </p:cNvSpPr>
          <p:nvPr/>
        </p:nvSpPr>
        <p:spPr bwMode="auto">
          <a:xfrm flipH="1">
            <a:off x="2483768" y="3429000"/>
            <a:ext cx="720080" cy="1224136"/>
          </a:xfrm>
          <a:prstGeom prst="straightConnector1">
            <a:avLst/>
          </a:pr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31798" name="AutoShape 54"/>
          <p:cNvSpPr>
            <a:spLocks noChangeShapeType="1"/>
          </p:cNvSpPr>
          <p:nvPr/>
        </p:nvSpPr>
        <p:spPr bwMode="auto">
          <a:xfrm>
            <a:off x="4644008" y="3429000"/>
            <a:ext cx="864096" cy="1152128"/>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31797" name="AutoShape 53"/>
          <p:cNvSpPr>
            <a:spLocks noChangeShapeType="1"/>
          </p:cNvSpPr>
          <p:nvPr/>
        </p:nvSpPr>
        <p:spPr bwMode="auto">
          <a:xfrm>
            <a:off x="4427984" y="3501009"/>
            <a:ext cx="864096" cy="115212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31796" name="AutoShape 52"/>
          <p:cNvSpPr>
            <a:spLocks noChangeShapeType="1"/>
          </p:cNvSpPr>
          <p:nvPr/>
        </p:nvSpPr>
        <p:spPr bwMode="auto">
          <a:xfrm flipV="1">
            <a:off x="2627784" y="3429000"/>
            <a:ext cx="720080" cy="122413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a-DK"/>
          </a:p>
        </p:txBody>
      </p:sp>
      <p:cxnSp>
        <p:nvCxnSpPr>
          <p:cNvPr id="57" name="Lige forbindelse 56"/>
          <p:cNvCxnSpPr/>
          <p:nvPr/>
        </p:nvCxnSpPr>
        <p:spPr>
          <a:xfrm>
            <a:off x="3851920" y="1628800"/>
            <a:ext cx="0" cy="576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ge forbindelse 64"/>
          <p:cNvCxnSpPr/>
          <p:nvPr/>
        </p:nvCxnSpPr>
        <p:spPr>
          <a:xfrm>
            <a:off x="3995936" y="1628800"/>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kstboks 76"/>
          <p:cNvSpPr txBox="1"/>
          <p:nvPr/>
        </p:nvSpPr>
        <p:spPr>
          <a:xfrm>
            <a:off x="5220072" y="692696"/>
            <a:ext cx="2520280" cy="830997"/>
          </a:xfrm>
          <a:prstGeom prst="rect">
            <a:avLst/>
          </a:prstGeom>
          <a:noFill/>
        </p:spPr>
        <p:txBody>
          <a:bodyPr wrap="square" rtlCol="0">
            <a:spAutoFit/>
          </a:bodyPr>
          <a:lstStyle/>
          <a:p>
            <a:pPr algn="ctr"/>
            <a:r>
              <a:rPr lang="da-DK" sz="1600" dirty="0" smtClean="0">
                <a:latin typeface="Arial Black" pitchFamily="34" charset="0"/>
              </a:rPr>
              <a:t>Ekstra-lokale ressourcer trukket ind udefra</a:t>
            </a:r>
            <a:endParaRPr lang="da-DK" sz="1600" dirty="0">
              <a:latin typeface="Arial Black" pitchFamily="34" charset="0"/>
            </a:endParaRPr>
          </a:p>
        </p:txBody>
      </p:sp>
      <p:sp>
        <p:nvSpPr>
          <p:cNvPr id="78" name="Tekstboks 77"/>
          <p:cNvSpPr txBox="1"/>
          <p:nvPr/>
        </p:nvSpPr>
        <p:spPr>
          <a:xfrm>
            <a:off x="467544" y="692696"/>
            <a:ext cx="2160240" cy="830997"/>
          </a:xfrm>
          <a:prstGeom prst="rect">
            <a:avLst/>
          </a:prstGeom>
          <a:noFill/>
        </p:spPr>
        <p:txBody>
          <a:bodyPr wrap="square" rtlCol="0">
            <a:spAutoFit/>
          </a:bodyPr>
          <a:lstStyle/>
          <a:p>
            <a:pPr algn="ctr"/>
            <a:r>
              <a:rPr lang="da-DK" sz="1600" dirty="0" smtClean="0">
                <a:latin typeface="Arial Black" pitchFamily="34" charset="0"/>
              </a:rPr>
              <a:t>Lokale forhold synliggjort udadtil</a:t>
            </a:r>
            <a:endParaRPr lang="da-DK" sz="1600" dirty="0">
              <a:latin typeface="Arial Black" pitchFamily="34" charset="0"/>
            </a:endParaRPr>
          </a:p>
        </p:txBody>
      </p:sp>
      <p:sp>
        <p:nvSpPr>
          <p:cNvPr id="82" name="Tekstboks 81"/>
          <p:cNvSpPr txBox="1"/>
          <p:nvPr/>
        </p:nvSpPr>
        <p:spPr>
          <a:xfrm>
            <a:off x="755576" y="5949280"/>
            <a:ext cx="7776864" cy="923330"/>
          </a:xfrm>
          <a:prstGeom prst="rect">
            <a:avLst/>
          </a:prstGeom>
          <a:noFill/>
        </p:spPr>
        <p:txBody>
          <a:bodyPr wrap="square" rtlCol="0">
            <a:spAutoFit/>
          </a:bodyPr>
          <a:lstStyle/>
          <a:p>
            <a:r>
              <a:rPr lang="da-DK" dirty="0" smtClean="0">
                <a:latin typeface="Arial Black" pitchFamily="34" charset="0"/>
              </a:rPr>
              <a:t>De tykke sorte streger viser styrken af ressourcen (relativt). Det ufarvede rum mellem streger viser potentialet (Med inspiration fra Tanvig 2015)</a:t>
            </a:r>
            <a:endParaRPr lang="da-DK" dirty="0">
              <a:latin typeface="Arial Black" pitchFamily="34" charset="0"/>
            </a:endParaRPr>
          </a:p>
        </p:txBody>
      </p:sp>
      <p:sp>
        <p:nvSpPr>
          <p:cNvPr id="83" name="Tekstboks 82"/>
          <p:cNvSpPr txBox="1"/>
          <p:nvPr/>
        </p:nvSpPr>
        <p:spPr>
          <a:xfrm>
            <a:off x="6444208" y="2996952"/>
            <a:ext cx="2304256" cy="1200329"/>
          </a:xfrm>
          <a:prstGeom prst="rect">
            <a:avLst/>
          </a:prstGeom>
          <a:solidFill>
            <a:srgbClr val="FFFF00"/>
          </a:solidFill>
        </p:spPr>
        <p:txBody>
          <a:bodyPr wrap="square" rtlCol="0">
            <a:spAutoFit/>
          </a:bodyPr>
          <a:lstStyle/>
          <a:p>
            <a:r>
              <a:rPr lang="da-DK" sz="2400" b="1" dirty="0" smtClean="0">
                <a:solidFill>
                  <a:srgbClr val="006600"/>
                </a:solidFill>
                <a:latin typeface="Arial Black" pitchFamily="34" charset="0"/>
              </a:rPr>
              <a:t>Den lokale strategiske kapacitet</a:t>
            </a:r>
            <a:endParaRPr lang="da-DK" sz="2400" b="1" dirty="0">
              <a:solidFill>
                <a:srgbClr val="006600"/>
              </a:solidFill>
              <a:latin typeface="Arial Black" pitchFamily="34" charset="0"/>
            </a:endParaRPr>
          </a:p>
        </p:txBody>
      </p:sp>
      <p:sp>
        <p:nvSpPr>
          <p:cNvPr id="19" name="Tekstboks 18"/>
          <p:cNvSpPr txBox="1"/>
          <p:nvPr/>
        </p:nvSpPr>
        <p:spPr>
          <a:xfrm>
            <a:off x="7596336" y="1484784"/>
            <a:ext cx="720080" cy="523220"/>
          </a:xfrm>
          <a:prstGeom prst="rect">
            <a:avLst/>
          </a:prstGeom>
          <a:noFill/>
        </p:spPr>
        <p:txBody>
          <a:bodyPr wrap="square" rtlCol="0">
            <a:spAutoFit/>
          </a:bodyPr>
          <a:lstStyle/>
          <a:p>
            <a:r>
              <a:rPr lang="da-DK" sz="2800" b="1" dirty="0" smtClean="0">
                <a:latin typeface="Arial Black" pitchFamily="34" charset="0"/>
              </a:rPr>
              <a:t>(4)</a:t>
            </a:r>
            <a:endParaRPr lang="da-DK" sz="2800" b="1"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619672" y="3645024"/>
          <a:ext cx="6096000" cy="2435604"/>
        </p:xfrm>
        <a:graphic>
          <a:graphicData uri="http://schemas.openxmlformats.org/drawingml/2006/table">
            <a:tbl>
              <a:tblPr/>
              <a:tblGrid>
                <a:gridCol w="1671009"/>
                <a:gridCol w="3004987"/>
                <a:gridCol w="1420004"/>
              </a:tblGrid>
              <a:tr h="959197">
                <a:tc>
                  <a:txBody>
                    <a:bodyPr/>
                    <a:lstStyle/>
                    <a:p>
                      <a:pPr>
                        <a:lnSpc>
                          <a:spcPct val="115000"/>
                        </a:lnSpc>
                        <a:spcAft>
                          <a:spcPts val="1000"/>
                        </a:spcAft>
                      </a:pPr>
                      <a:r>
                        <a:rPr lang="da-DK" sz="1000" b="1" dirty="0">
                          <a:latin typeface="Times New Roman"/>
                          <a:ea typeface="Calibri"/>
                          <a:cs typeface="Times New Roman"/>
                        </a:rPr>
                        <a:t>Detailsalg af kvalitets-produkter udenfor pilot-området.</a:t>
                      </a:r>
                      <a:endParaRPr lang="da-DK" sz="1000" dirty="0">
                        <a:latin typeface="Calibri"/>
                        <a:ea typeface="Calibri"/>
                        <a:cs typeface="Times New Roman"/>
                      </a:endParaRPr>
                    </a:p>
                  </a:txBody>
                  <a:tcPr marL="63617" marR="63617" marT="0" marB="0">
                    <a:lnL>
                      <a:noFill/>
                    </a:lnL>
                    <a:lnR>
                      <a:noFill/>
                    </a:lnR>
                    <a:lnT>
                      <a:noFill/>
                    </a:lnT>
                    <a:lnB>
                      <a:noFill/>
                    </a:lnB>
                  </a:tcPr>
                </a:tc>
                <a:tc rowSpan="4">
                  <a:txBody>
                    <a:bodyPr/>
                    <a:lstStyle/>
                    <a:p>
                      <a:pPr algn="ctr">
                        <a:lnSpc>
                          <a:spcPct val="115000"/>
                        </a:lnSpc>
                        <a:spcAft>
                          <a:spcPts val="1000"/>
                        </a:spcAft>
                      </a:pPr>
                      <a:endParaRPr lang="da-DK" sz="1100" dirty="0">
                        <a:latin typeface="Times New Roman"/>
                        <a:ea typeface="Calibri"/>
                        <a:cs typeface="Times New Roman"/>
                      </a:endParaRPr>
                    </a:p>
                  </a:txBody>
                  <a:tcPr marL="63617" marR="63617" marT="0" marB="0">
                    <a:lnL>
                      <a:noFill/>
                    </a:lnL>
                    <a:lnR>
                      <a:noFill/>
                    </a:lnR>
                    <a:lnT>
                      <a:noFill/>
                    </a:lnT>
                    <a:lnB>
                      <a:noFill/>
                    </a:lnB>
                  </a:tcPr>
                </a:tc>
                <a:tc>
                  <a:txBody>
                    <a:bodyPr/>
                    <a:lstStyle/>
                    <a:p>
                      <a:pPr>
                        <a:lnSpc>
                          <a:spcPct val="115000"/>
                        </a:lnSpc>
                        <a:spcAft>
                          <a:spcPts val="1000"/>
                        </a:spcAft>
                      </a:pPr>
                      <a:r>
                        <a:rPr lang="da-DK" sz="1000" dirty="0">
                          <a:latin typeface="Calibri"/>
                          <a:ea typeface="Times New Roman"/>
                        </a:rPr>
                        <a:t/>
                      </a:r>
                      <a:br>
                        <a:rPr lang="da-DK" sz="1000" dirty="0">
                          <a:latin typeface="Calibri"/>
                          <a:ea typeface="Times New Roman"/>
                        </a:rPr>
                      </a:br>
                      <a:r>
                        <a:rPr lang="da-DK" sz="1100" b="1" dirty="0">
                          <a:latin typeface="Times New Roman"/>
                          <a:ea typeface="Calibri"/>
                          <a:cs typeface="Times New Roman"/>
                        </a:rPr>
                        <a:t>Nicheproduktion, forædling, og markedsføring fra </a:t>
                      </a:r>
                      <a:r>
                        <a:rPr lang="da-DK" sz="1100" b="1" dirty="0" smtClean="0">
                          <a:latin typeface="Times New Roman"/>
                          <a:ea typeface="Calibri"/>
                          <a:cs typeface="Times New Roman"/>
                        </a:rPr>
                        <a:t>deltidslandbrug</a:t>
                      </a:r>
                    </a:p>
                    <a:p>
                      <a:pPr>
                        <a:lnSpc>
                          <a:spcPct val="115000"/>
                        </a:lnSpc>
                        <a:spcAft>
                          <a:spcPts val="1000"/>
                        </a:spcAft>
                      </a:pPr>
                      <a:endParaRPr lang="da-DK" sz="1000" dirty="0">
                        <a:latin typeface="Calibri"/>
                        <a:ea typeface="Calibri"/>
                        <a:cs typeface="Times New Roman"/>
                      </a:endParaRPr>
                    </a:p>
                  </a:txBody>
                  <a:tcPr marL="63617" marR="63617" marT="0" marB="0">
                    <a:lnL>
                      <a:noFill/>
                    </a:lnL>
                    <a:lnR>
                      <a:noFill/>
                    </a:lnR>
                    <a:lnT>
                      <a:noFill/>
                    </a:lnT>
                    <a:lnB>
                      <a:noFill/>
                    </a:lnB>
                  </a:tcPr>
                </a:tc>
              </a:tr>
              <a:tr h="585273">
                <a:tc>
                  <a:txBody>
                    <a:bodyPr/>
                    <a:lstStyle/>
                    <a:p>
                      <a:pPr>
                        <a:lnSpc>
                          <a:spcPct val="115000"/>
                        </a:lnSpc>
                        <a:spcAft>
                          <a:spcPts val="1000"/>
                        </a:spcAft>
                      </a:pPr>
                      <a:r>
                        <a:rPr lang="da-DK" sz="1000" b="1" dirty="0" smtClean="0">
                          <a:latin typeface="Times New Roman"/>
                          <a:ea typeface="Calibri"/>
                          <a:cs typeface="Times New Roman"/>
                        </a:rPr>
                        <a:t>Ikke </a:t>
                      </a:r>
                      <a:r>
                        <a:rPr lang="da-DK" sz="1000" b="1" dirty="0">
                          <a:latin typeface="Times New Roman"/>
                          <a:ea typeface="Calibri"/>
                          <a:cs typeface="Times New Roman"/>
                        </a:rPr>
                        <a:t>landbrugs-relaterede erhverv</a:t>
                      </a:r>
                      <a:endParaRPr lang="da-DK" sz="1000" dirty="0">
                        <a:latin typeface="Calibri"/>
                        <a:ea typeface="Calibri"/>
                        <a:cs typeface="Times New Roman"/>
                      </a:endParaRPr>
                    </a:p>
                  </a:txBody>
                  <a:tcPr marL="63617" marR="63617" marT="0" marB="0">
                    <a:lnL>
                      <a:noFill/>
                    </a:lnL>
                    <a:lnR>
                      <a:noFill/>
                    </a:lnR>
                    <a:lnT>
                      <a:noFill/>
                    </a:lnT>
                    <a:lnB>
                      <a:noFill/>
                    </a:lnB>
                  </a:tcPr>
                </a:tc>
                <a:tc vMerge="1">
                  <a:txBody>
                    <a:bodyPr/>
                    <a:lstStyle/>
                    <a:p>
                      <a:endParaRPr lang="da-DK"/>
                    </a:p>
                  </a:txBody>
                  <a:tcPr/>
                </a:tc>
                <a:tc rowSpan="2">
                  <a:txBody>
                    <a:bodyPr/>
                    <a:lstStyle/>
                    <a:p>
                      <a:pPr>
                        <a:lnSpc>
                          <a:spcPct val="115000"/>
                        </a:lnSpc>
                        <a:spcAft>
                          <a:spcPts val="1000"/>
                        </a:spcAft>
                      </a:pPr>
                      <a:r>
                        <a:rPr lang="da-DK" sz="1100" b="1">
                          <a:latin typeface="Times New Roman"/>
                          <a:ea typeface="Calibri"/>
                          <a:cs typeface="Times New Roman"/>
                        </a:rPr>
                        <a:t>Bioenergi fra gærder, hegn og energiskov.</a:t>
                      </a:r>
                      <a:endParaRPr lang="da-DK" sz="1000">
                        <a:latin typeface="Calibri"/>
                        <a:ea typeface="Calibri"/>
                        <a:cs typeface="Times New Roman"/>
                      </a:endParaRPr>
                    </a:p>
                  </a:txBody>
                  <a:tcPr marL="63617" marR="63617" marT="0" marB="0">
                    <a:lnL>
                      <a:noFill/>
                    </a:lnL>
                    <a:lnR>
                      <a:noFill/>
                    </a:lnR>
                    <a:lnT>
                      <a:noFill/>
                    </a:lnT>
                    <a:lnB>
                      <a:noFill/>
                    </a:lnB>
                  </a:tcPr>
                </a:tc>
              </a:tr>
              <a:tr h="216095">
                <a:tc rowSpan="2">
                  <a:txBody>
                    <a:bodyPr/>
                    <a:lstStyle/>
                    <a:p>
                      <a:pPr>
                        <a:lnSpc>
                          <a:spcPct val="115000"/>
                        </a:lnSpc>
                        <a:spcAft>
                          <a:spcPts val="1000"/>
                        </a:spcAft>
                      </a:pPr>
                      <a:r>
                        <a:rPr lang="da-DK" sz="1000" b="1">
                          <a:latin typeface="Times New Roman"/>
                          <a:ea typeface="Calibri"/>
                          <a:cs typeface="Times New Roman"/>
                        </a:rPr>
                        <a:t>Produktion og markedsføring fra konventionelt landbrug</a:t>
                      </a:r>
                      <a:endParaRPr lang="da-DK" sz="1000">
                        <a:latin typeface="Calibri"/>
                        <a:ea typeface="Calibri"/>
                        <a:cs typeface="Times New Roman"/>
                      </a:endParaRPr>
                    </a:p>
                  </a:txBody>
                  <a:tcPr marL="63617" marR="63617" marT="0" marB="0">
                    <a:lnL>
                      <a:noFill/>
                    </a:lnL>
                    <a:lnR>
                      <a:noFill/>
                    </a:lnR>
                    <a:lnT>
                      <a:noFill/>
                    </a:lnT>
                    <a:lnB>
                      <a:noFill/>
                    </a:lnB>
                  </a:tcPr>
                </a:tc>
                <a:tc vMerge="1">
                  <a:txBody>
                    <a:bodyPr/>
                    <a:lstStyle/>
                    <a:p>
                      <a:endParaRPr lang="da-DK"/>
                    </a:p>
                  </a:txBody>
                  <a:tcPr/>
                </a:tc>
                <a:tc vMerge="1">
                  <a:txBody>
                    <a:bodyPr/>
                    <a:lstStyle/>
                    <a:p>
                      <a:pPr>
                        <a:lnSpc>
                          <a:spcPct val="115000"/>
                        </a:lnSpc>
                        <a:spcAft>
                          <a:spcPts val="1000"/>
                        </a:spcAft>
                      </a:pPr>
                      <a:endParaRPr lang="da-DK" sz="1000" dirty="0">
                        <a:latin typeface="Calibri"/>
                        <a:ea typeface="Calibri"/>
                        <a:cs typeface="Times New Roman"/>
                      </a:endParaRPr>
                    </a:p>
                  </a:txBody>
                  <a:tcPr marL="63617" marR="63617" marT="0" marB="0">
                    <a:lnL>
                      <a:noFill/>
                    </a:lnL>
                    <a:lnR>
                      <a:noFill/>
                    </a:lnR>
                    <a:lnT>
                      <a:noFill/>
                    </a:lnT>
                    <a:lnB>
                      <a:noFill/>
                    </a:lnB>
                  </a:tcPr>
                </a:tc>
              </a:tr>
              <a:tr h="320405">
                <a:tc vMerge="1">
                  <a:txBody>
                    <a:bodyPr/>
                    <a:lstStyle/>
                    <a:p>
                      <a:endParaRPr lang="da-DK"/>
                    </a:p>
                  </a:txBody>
                  <a:tcPr/>
                </a:tc>
                <a:tc vMerge="1">
                  <a:txBody>
                    <a:bodyPr/>
                    <a:lstStyle/>
                    <a:p>
                      <a:endParaRPr lang="da-DK"/>
                    </a:p>
                  </a:txBody>
                  <a:tcPr/>
                </a:tc>
                <a:tc>
                  <a:txBody>
                    <a:bodyPr/>
                    <a:lstStyle/>
                    <a:p>
                      <a:pPr>
                        <a:lnSpc>
                          <a:spcPct val="115000"/>
                        </a:lnSpc>
                        <a:spcAft>
                          <a:spcPts val="1000"/>
                        </a:spcAft>
                      </a:pPr>
                      <a:r>
                        <a:rPr lang="da-DK" sz="1100" b="1" dirty="0">
                          <a:latin typeface="Times New Roman"/>
                          <a:ea typeface="Calibri"/>
                          <a:cs typeface="Times New Roman"/>
                        </a:rPr>
                        <a:t>Rekreation og turisme.</a:t>
                      </a:r>
                      <a:endParaRPr lang="da-DK" sz="1000" dirty="0">
                        <a:latin typeface="Calibri"/>
                        <a:ea typeface="Calibri"/>
                        <a:cs typeface="Times New Roman"/>
                      </a:endParaRPr>
                    </a:p>
                  </a:txBody>
                  <a:tcPr marL="63617" marR="63617" marT="0" marB="0">
                    <a:lnL>
                      <a:noFill/>
                    </a:lnL>
                    <a:lnR>
                      <a:noFill/>
                    </a:lnR>
                    <a:lnT>
                      <a:noFill/>
                    </a:lnT>
                    <a:lnB>
                      <a:noFill/>
                    </a:lnB>
                  </a:tcPr>
                </a:tc>
              </a:tr>
            </a:tbl>
          </a:graphicData>
        </a:graphic>
      </p:graphicFrame>
      <p:sp>
        <p:nvSpPr>
          <p:cNvPr id="14339" name="Oval 3"/>
          <p:cNvSpPr>
            <a:spLocks noChangeArrowheads="1"/>
          </p:cNvSpPr>
          <p:nvPr/>
        </p:nvSpPr>
        <p:spPr bwMode="auto">
          <a:xfrm>
            <a:off x="3131840" y="3284984"/>
            <a:ext cx="2638425" cy="2736304"/>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da-DK"/>
          </a:p>
        </p:txBody>
      </p:sp>
      <p:sp>
        <p:nvSpPr>
          <p:cNvPr id="14353" name="Oval 17"/>
          <p:cNvSpPr>
            <a:spLocks noChangeArrowheads="1"/>
          </p:cNvSpPr>
          <p:nvPr/>
        </p:nvSpPr>
        <p:spPr bwMode="auto">
          <a:xfrm rot="21018529">
            <a:off x="3752435" y="3904921"/>
            <a:ext cx="1504950" cy="1512168"/>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da-DK"/>
          </a:p>
        </p:txBody>
      </p:sp>
      <p:sp>
        <p:nvSpPr>
          <p:cNvPr id="14352" name="Oval 16"/>
          <p:cNvSpPr>
            <a:spLocks noChangeArrowheads="1"/>
          </p:cNvSpPr>
          <p:nvPr/>
        </p:nvSpPr>
        <p:spPr bwMode="auto">
          <a:xfrm>
            <a:off x="4283968" y="4365104"/>
            <a:ext cx="419100" cy="409575"/>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da-DK"/>
          </a:p>
        </p:txBody>
      </p:sp>
      <p:sp>
        <p:nvSpPr>
          <p:cNvPr id="14351" name="AutoShape 15"/>
          <p:cNvSpPr>
            <a:spLocks noChangeShapeType="1"/>
          </p:cNvSpPr>
          <p:nvPr/>
        </p:nvSpPr>
        <p:spPr bwMode="auto">
          <a:xfrm flipH="1">
            <a:off x="4860032" y="4725144"/>
            <a:ext cx="714375" cy="9525"/>
          </a:xfrm>
          <a:prstGeom prst="straightConnector1">
            <a:avLst/>
          </a:prstGeom>
          <a:noFill/>
          <a:ln w="57150">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50" name="AutoShape 14"/>
          <p:cNvSpPr>
            <a:spLocks noChangeShapeType="1"/>
          </p:cNvSpPr>
          <p:nvPr/>
        </p:nvSpPr>
        <p:spPr bwMode="auto">
          <a:xfrm flipH="1" flipV="1">
            <a:off x="5508104" y="4725144"/>
            <a:ext cx="648072" cy="216024"/>
          </a:xfrm>
          <a:prstGeom prst="straightConnector1">
            <a:avLst/>
          </a:prstGeom>
          <a:noFill/>
          <a:ln w="57150">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54" name="AutoShape 18"/>
          <p:cNvSpPr>
            <a:spLocks noChangeShapeType="1"/>
          </p:cNvSpPr>
          <p:nvPr/>
        </p:nvSpPr>
        <p:spPr bwMode="auto">
          <a:xfrm flipH="1">
            <a:off x="4932040" y="3789040"/>
            <a:ext cx="1152525" cy="676275"/>
          </a:xfrm>
          <a:prstGeom prst="straightConnector1">
            <a:avLst/>
          </a:prstGeom>
          <a:noFill/>
          <a:ln w="57150" cap="rnd">
            <a:solidFill>
              <a:srgbClr val="C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9" name="AutoShape 13"/>
          <p:cNvSpPr>
            <a:spLocks noChangeShapeType="1"/>
          </p:cNvSpPr>
          <p:nvPr/>
        </p:nvSpPr>
        <p:spPr bwMode="auto">
          <a:xfrm flipH="1">
            <a:off x="4716016" y="4437112"/>
            <a:ext cx="247650" cy="155575"/>
          </a:xfrm>
          <a:prstGeom prst="straightConnector1">
            <a:avLst/>
          </a:prstGeom>
          <a:noFill/>
          <a:ln w="5715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55" name="AutoShape 19"/>
          <p:cNvSpPr>
            <a:spLocks noChangeShapeType="1"/>
          </p:cNvSpPr>
          <p:nvPr/>
        </p:nvSpPr>
        <p:spPr bwMode="auto">
          <a:xfrm flipH="1" flipV="1">
            <a:off x="2915816" y="3789040"/>
            <a:ext cx="1666875" cy="831850"/>
          </a:xfrm>
          <a:prstGeom prst="straightConnector1">
            <a:avLst/>
          </a:prstGeom>
          <a:noFill/>
          <a:ln w="5715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38" name="AutoShape 2"/>
          <p:cNvSpPr>
            <a:spLocks noChangeShapeType="1"/>
          </p:cNvSpPr>
          <p:nvPr/>
        </p:nvSpPr>
        <p:spPr bwMode="auto">
          <a:xfrm flipV="1">
            <a:off x="1907704" y="4797152"/>
            <a:ext cx="1752600" cy="19050"/>
          </a:xfrm>
          <a:prstGeom prst="straightConnector1">
            <a:avLst/>
          </a:prstGeom>
          <a:noFill/>
          <a:ln w="57150">
            <a:solidFill>
              <a:srgbClr val="00B0F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8" name="AutoShape 12"/>
          <p:cNvSpPr>
            <a:spLocks noChangeShapeType="1"/>
          </p:cNvSpPr>
          <p:nvPr/>
        </p:nvSpPr>
        <p:spPr bwMode="auto">
          <a:xfrm>
            <a:off x="3635896" y="4797152"/>
            <a:ext cx="333375" cy="0"/>
          </a:xfrm>
          <a:prstGeom prst="straightConnector1">
            <a:avLst/>
          </a:prstGeom>
          <a:noFill/>
          <a:ln w="57150">
            <a:solidFill>
              <a:srgbClr val="00B0F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7" name="AutoShape 11"/>
          <p:cNvSpPr>
            <a:spLocks noChangeShapeType="1"/>
          </p:cNvSpPr>
          <p:nvPr/>
        </p:nvSpPr>
        <p:spPr bwMode="auto">
          <a:xfrm>
            <a:off x="3923928" y="4797152"/>
            <a:ext cx="381000" cy="0"/>
          </a:xfrm>
          <a:prstGeom prst="straightConnector1">
            <a:avLst/>
          </a:prstGeom>
          <a:noFill/>
          <a:ln w="57150">
            <a:solidFill>
              <a:srgbClr val="00B0F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56" name="AutoShape 20"/>
          <p:cNvSpPr>
            <a:spLocks noChangeShapeType="1"/>
          </p:cNvSpPr>
          <p:nvPr/>
        </p:nvSpPr>
        <p:spPr bwMode="auto">
          <a:xfrm flipH="1" flipV="1">
            <a:off x="2267744" y="4077072"/>
            <a:ext cx="2305050" cy="701675"/>
          </a:xfrm>
          <a:prstGeom prst="straightConnector1">
            <a:avLst/>
          </a:prstGeom>
          <a:noFill/>
          <a:ln w="57150">
            <a:solidFill>
              <a:srgbClr val="00B0F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37" name="AutoShape 1"/>
          <p:cNvSpPr>
            <a:spLocks noChangeShapeType="1"/>
          </p:cNvSpPr>
          <p:nvPr/>
        </p:nvSpPr>
        <p:spPr bwMode="auto">
          <a:xfrm flipH="1">
            <a:off x="2483768" y="5229200"/>
            <a:ext cx="1343025" cy="400050"/>
          </a:xfrm>
          <a:prstGeom prst="straightConnector1">
            <a:avLst/>
          </a:prstGeom>
          <a:noFill/>
          <a:ln w="57150">
            <a:solidFill>
              <a:srgbClr val="7030A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6" name="AutoShape 10"/>
          <p:cNvSpPr>
            <a:spLocks noChangeShapeType="1"/>
          </p:cNvSpPr>
          <p:nvPr/>
        </p:nvSpPr>
        <p:spPr bwMode="auto">
          <a:xfrm flipH="1" flipV="1">
            <a:off x="4499992" y="4869160"/>
            <a:ext cx="895350" cy="466725"/>
          </a:xfrm>
          <a:prstGeom prst="straightConnector1">
            <a:avLst/>
          </a:prstGeom>
          <a:noFill/>
          <a:ln w="5715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5" name="AutoShape 9"/>
          <p:cNvSpPr>
            <a:spLocks noChangeShapeType="1"/>
          </p:cNvSpPr>
          <p:nvPr/>
        </p:nvSpPr>
        <p:spPr bwMode="auto">
          <a:xfrm flipH="1" flipV="1">
            <a:off x="5292080" y="5301208"/>
            <a:ext cx="1039961" cy="593998"/>
          </a:xfrm>
          <a:prstGeom prst="straightConnector1">
            <a:avLst/>
          </a:prstGeom>
          <a:noFill/>
          <a:ln w="5715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4" name="AutoShape 8"/>
          <p:cNvSpPr>
            <a:spLocks noChangeShapeType="1"/>
          </p:cNvSpPr>
          <p:nvPr/>
        </p:nvSpPr>
        <p:spPr bwMode="auto">
          <a:xfrm flipH="1" flipV="1">
            <a:off x="5004048" y="5085184"/>
            <a:ext cx="285750" cy="185738"/>
          </a:xfrm>
          <a:prstGeom prst="straightConnector1">
            <a:avLst/>
          </a:prstGeom>
          <a:noFill/>
          <a:ln w="5715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43" name="AutoShape 7"/>
          <p:cNvSpPr>
            <a:spLocks noChangeShapeType="1"/>
          </p:cNvSpPr>
          <p:nvPr/>
        </p:nvSpPr>
        <p:spPr bwMode="auto">
          <a:xfrm flipH="1">
            <a:off x="4644008" y="4725144"/>
            <a:ext cx="323850" cy="0"/>
          </a:xfrm>
          <a:prstGeom prst="straightConnector1">
            <a:avLst/>
          </a:prstGeom>
          <a:noFill/>
          <a:ln w="57150">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14358" name="Rectangle 22"/>
          <p:cNvSpPr>
            <a:spLocks noChangeArrowheads="1"/>
          </p:cNvSpPr>
          <p:nvPr/>
        </p:nvSpPr>
        <p:spPr bwMode="auto">
          <a:xfrm>
            <a:off x="6300192" y="1212721"/>
            <a:ext cx="216811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da-DK" b="1" dirty="0" smtClean="0">
                <a:latin typeface="Times New Roman" pitchFamily="18" charset="0"/>
                <a:cs typeface="Times New Roman" pitchFamily="18" charset="0"/>
              </a:rPr>
              <a:t>Forbedret infrastruktur og internetforbindelse</a:t>
            </a:r>
          </a:p>
          <a:p>
            <a:endParaRPr lang="da-DK" dirty="0"/>
          </a:p>
        </p:txBody>
      </p:sp>
      <p:sp>
        <p:nvSpPr>
          <p:cNvPr id="14359" name="Rectangle 23"/>
          <p:cNvSpPr>
            <a:spLocks noChangeArrowheads="1"/>
          </p:cNvSpPr>
          <p:nvPr/>
        </p:nvSpPr>
        <p:spPr bwMode="auto">
          <a:xfrm>
            <a:off x="0" y="6235770"/>
            <a:ext cx="47160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28675"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da-DK" sz="1200" b="1" dirty="0" smtClean="0">
                <a:latin typeface="Times New Roman" pitchFamily="18" charset="0"/>
                <a:ea typeface="Calibri" pitchFamily="34" charset="0"/>
                <a:cs typeface="Times New Roman" pitchFamily="18" charset="0"/>
              </a:rPr>
              <a:t>Egebjerg og Omegn</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828675"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Deltidslandbrug med  nicheproduktion          </a:t>
            </a:r>
            <a:r>
              <a:rPr kumimoji="0" lang="da-DK"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da-D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828675" algn="l" defTabSz="914400" rtl="0" eaLnBrk="0" fontAlgn="base" latinLnBrk="0" hangingPunct="0">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Konventionelt landbrug</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Lige pilforbindelse 26"/>
          <p:cNvCxnSpPr/>
          <p:nvPr/>
        </p:nvCxnSpPr>
        <p:spPr>
          <a:xfrm flipV="1">
            <a:off x="3275856" y="4581128"/>
            <a:ext cx="122413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Lige pilforbindelse 28"/>
          <p:cNvCxnSpPr/>
          <p:nvPr/>
        </p:nvCxnSpPr>
        <p:spPr>
          <a:xfrm flipV="1">
            <a:off x="4211960" y="5157192"/>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Lige pilforbindelse 30"/>
          <p:cNvCxnSpPr/>
          <p:nvPr/>
        </p:nvCxnSpPr>
        <p:spPr>
          <a:xfrm flipV="1">
            <a:off x="4644008" y="5589240"/>
            <a:ext cx="288032" cy="126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kstboks 25"/>
          <p:cNvSpPr txBox="1"/>
          <p:nvPr/>
        </p:nvSpPr>
        <p:spPr>
          <a:xfrm>
            <a:off x="7668344" y="2636912"/>
            <a:ext cx="720080" cy="523220"/>
          </a:xfrm>
          <a:prstGeom prst="rect">
            <a:avLst/>
          </a:prstGeom>
          <a:noFill/>
        </p:spPr>
        <p:txBody>
          <a:bodyPr wrap="square" rtlCol="0">
            <a:spAutoFit/>
          </a:bodyPr>
          <a:lstStyle/>
          <a:p>
            <a:r>
              <a:rPr lang="da-DK" sz="2800" b="1" dirty="0" smtClean="0">
                <a:latin typeface="Arial Black" pitchFamily="34" charset="0"/>
              </a:rPr>
              <a:t>(5)</a:t>
            </a:r>
            <a:endParaRPr lang="da-DK" sz="2800" b="1" dirty="0">
              <a:latin typeface="Arial Black" pitchFamily="34" charset="0"/>
            </a:endParaRPr>
          </a:p>
        </p:txBody>
      </p:sp>
      <p:sp>
        <p:nvSpPr>
          <p:cNvPr id="28" name="Rektangel 27"/>
          <p:cNvSpPr/>
          <p:nvPr/>
        </p:nvSpPr>
        <p:spPr>
          <a:xfrm>
            <a:off x="2411760" y="476672"/>
            <a:ext cx="2880320" cy="1200329"/>
          </a:xfrm>
          <a:prstGeom prst="rect">
            <a:avLst/>
          </a:prstGeom>
        </p:spPr>
        <p:txBody>
          <a:bodyPr wrap="square">
            <a:spAutoFit/>
          </a:bodyPr>
          <a:lstStyle/>
          <a:p>
            <a:pPr algn="ctr"/>
            <a:r>
              <a:rPr lang="da-DK" b="1" dirty="0" smtClean="0">
                <a:latin typeface="Times New Roman" pitchFamily="18" charset="0"/>
                <a:cs typeface="Times New Roman" pitchFamily="18" charset="0"/>
              </a:rPr>
              <a:t>Lokal strategisk kapacitet og netværksstyret lokaludvikling med kommunen som medspiller </a:t>
            </a:r>
            <a:endParaRPr lang="da-DK" sz="1400" b="1" dirty="0">
              <a:latin typeface="Times New Roman" pitchFamily="18" charset="0"/>
              <a:cs typeface="Times New Roman" pitchFamily="18" charset="0"/>
            </a:endParaRPr>
          </a:p>
        </p:txBody>
      </p:sp>
      <p:sp>
        <p:nvSpPr>
          <p:cNvPr id="30" name="Rektangel 29"/>
          <p:cNvSpPr/>
          <p:nvPr/>
        </p:nvSpPr>
        <p:spPr>
          <a:xfrm>
            <a:off x="649905" y="1628800"/>
            <a:ext cx="1774845" cy="646331"/>
          </a:xfrm>
          <a:prstGeom prst="rect">
            <a:avLst/>
          </a:prstGeom>
        </p:spPr>
        <p:txBody>
          <a:bodyPr wrap="none">
            <a:spAutoFit/>
          </a:bodyPr>
          <a:lstStyle/>
          <a:p>
            <a:pPr algn="ctr"/>
            <a:r>
              <a:rPr lang="da-DK" b="1" dirty="0" smtClean="0">
                <a:latin typeface="Times New Roman" pitchFamily="18" charset="0"/>
                <a:cs typeface="Times New Roman" pitchFamily="18" charset="0"/>
              </a:rPr>
              <a:t>Finansiering og </a:t>
            </a:r>
          </a:p>
          <a:p>
            <a:pPr algn="ctr"/>
            <a:r>
              <a:rPr lang="da-DK" b="1" dirty="0" smtClean="0">
                <a:latin typeface="Times New Roman" pitchFamily="18" charset="0"/>
                <a:cs typeface="Times New Roman" pitchFamily="18" charset="0"/>
              </a:rPr>
              <a:t>styring</a:t>
            </a:r>
            <a:endParaRPr lang="da-DK" b="1" dirty="0">
              <a:latin typeface="Times New Roman" pitchFamily="18" charset="0"/>
              <a:cs typeface="Times New Roman" pitchFamily="18" charset="0"/>
            </a:endParaRPr>
          </a:p>
        </p:txBody>
      </p:sp>
      <p:sp>
        <p:nvSpPr>
          <p:cNvPr id="32" name="Rektangel 31"/>
          <p:cNvSpPr/>
          <p:nvPr/>
        </p:nvSpPr>
        <p:spPr>
          <a:xfrm>
            <a:off x="5148064" y="548680"/>
            <a:ext cx="1872208" cy="923330"/>
          </a:xfrm>
          <a:prstGeom prst="rect">
            <a:avLst/>
          </a:prstGeom>
        </p:spPr>
        <p:txBody>
          <a:bodyPr wrap="square">
            <a:spAutoFit/>
          </a:bodyPr>
          <a:lstStyle/>
          <a:p>
            <a:pPr lvl="0" algn="ctr"/>
            <a:r>
              <a:rPr lang="da-DK" b="1" dirty="0" smtClean="0">
                <a:solidFill>
                  <a:prstClr val="black"/>
                </a:solidFill>
                <a:latin typeface="Times New Roman" pitchFamily="18" charset="0"/>
                <a:cs typeface="Times New Roman" pitchFamily="18" charset="0"/>
              </a:rPr>
              <a:t>Bæredygtig udnyttelse af landskabet.</a:t>
            </a:r>
          </a:p>
        </p:txBody>
      </p:sp>
      <p:cxnSp>
        <p:nvCxnSpPr>
          <p:cNvPr id="36" name="Lige pilforbindelse 35"/>
          <p:cNvCxnSpPr>
            <a:endCxn id="14339" idx="1"/>
          </p:cNvCxnSpPr>
          <p:nvPr/>
        </p:nvCxnSpPr>
        <p:spPr>
          <a:xfrm>
            <a:off x="1835696" y="2276872"/>
            <a:ext cx="1682533" cy="140883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endCxn id="14339" idx="7"/>
          </p:cNvCxnSpPr>
          <p:nvPr/>
        </p:nvCxnSpPr>
        <p:spPr>
          <a:xfrm flipH="1">
            <a:off x="5383876" y="2060848"/>
            <a:ext cx="1636396" cy="162485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Lige pilforbindelse 41"/>
          <p:cNvCxnSpPr/>
          <p:nvPr/>
        </p:nvCxnSpPr>
        <p:spPr>
          <a:xfrm flipH="1">
            <a:off x="4932040" y="1556792"/>
            <a:ext cx="648072" cy="1800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Lige pilforbindelse 46"/>
          <p:cNvCxnSpPr>
            <a:stCxn id="28" idx="2"/>
          </p:cNvCxnSpPr>
          <p:nvPr/>
        </p:nvCxnSpPr>
        <p:spPr>
          <a:xfrm>
            <a:off x="3851920" y="1677001"/>
            <a:ext cx="360040" cy="167999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kstboks 32"/>
          <p:cNvSpPr txBox="1"/>
          <p:nvPr/>
        </p:nvSpPr>
        <p:spPr>
          <a:xfrm>
            <a:off x="5220072" y="6309320"/>
            <a:ext cx="3600400" cy="307777"/>
          </a:xfrm>
          <a:prstGeom prst="rect">
            <a:avLst/>
          </a:prstGeom>
          <a:noFill/>
        </p:spPr>
        <p:txBody>
          <a:bodyPr wrap="square" rtlCol="0">
            <a:spAutoFit/>
          </a:bodyPr>
          <a:lstStyle/>
          <a:p>
            <a:r>
              <a:rPr lang="da-DK" sz="1400" b="1" dirty="0" smtClean="0">
                <a:latin typeface="Arial Black" pitchFamily="34" charset="0"/>
              </a:rPr>
              <a:t>Med inspiration fra Kjeldsen (2014</a:t>
            </a:r>
            <a:endParaRPr lang="da-DK" sz="1400" b="1"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323528" y="332656"/>
          <a:ext cx="8640960" cy="6307759"/>
        </p:xfrm>
        <a:graphic>
          <a:graphicData uri="http://schemas.openxmlformats.org/drawingml/2006/table">
            <a:tbl>
              <a:tblPr/>
              <a:tblGrid>
                <a:gridCol w="2726257"/>
                <a:gridCol w="2505330"/>
                <a:gridCol w="528462"/>
                <a:gridCol w="2880911"/>
              </a:tblGrid>
              <a:tr h="580257">
                <a:tc gridSpan="4">
                  <a:txBody>
                    <a:bodyPr/>
                    <a:lstStyle/>
                    <a:p>
                      <a:pPr algn="ctr">
                        <a:lnSpc>
                          <a:spcPct val="115000"/>
                        </a:lnSpc>
                        <a:spcAft>
                          <a:spcPts val="0"/>
                        </a:spcAft>
                      </a:pPr>
                      <a:r>
                        <a:rPr lang="da-DK" sz="2400" b="1" u="sng" dirty="0">
                          <a:latin typeface="Arial Black" pitchFamily="34" charset="0"/>
                          <a:ea typeface="Calibri"/>
                          <a:cs typeface="Times New Roman"/>
                        </a:rPr>
                        <a:t>Styrings- og </a:t>
                      </a:r>
                      <a:r>
                        <a:rPr lang="da-DK" sz="2400" b="1" u="sng" dirty="0" smtClean="0">
                          <a:latin typeface="Arial Black" pitchFamily="34" charset="0"/>
                          <a:ea typeface="Calibri"/>
                          <a:cs typeface="Times New Roman"/>
                        </a:rPr>
                        <a:t>finansieringsstruktur </a:t>
                      </a:r>
                      <a:r>
                        <a:rPr lang="da-DK" sz="2800" b="1" u="sng" dirty="0" smtClean="0">
                          <a:latin typeface="Arial Black" pitchFamily="34" charset="0"/>
                          <a:ea typeface="Calibri"/>
                          <a:cs typeface="Times New Roman"/>
                        </a:rPr>
                        <a:t>(6)</a:t>
                      </a:r>
                      <a:endParaRPr lang="da-DK" sz="2400" b="1" u="sng" dirty="0" smtClean="0">
                        <a:latin typeface="Arial Black" pitchFamily="34" charset="0"/>
                        <a:ea typeface="Calibri"/>
                        <a:cs typeface="Times New Roman"/>
                      </a:endParaRPr>
                    </a:p>
                    <a:p>
                      <a:pPr algn="ctr">
                        <a:lnSpc>
                          <a:spcPct val="115000"/>
                        </a:lnSpc>
                        <a:spcAft>
                          <a:spcPts val="0"/>
                        </a:spcAft>
                      </a:pPr>
                      <a:endParaRPr lang="da-DK" sz="2400" dirty="0">
                        <a:latin typeface="Arial Black" pitchFamily="34" charset="0"/>
                        <a:ea typeface="Calibri"/>
                        <a:cs typeface="Times New Roman"/>
                      </a:endParaRPr>
                    </a:p>
                  </a:txBody>
                  <a:tcPr marL="67332" marR="67332" marT="0" marB="0">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r>
              <a:tr h="2001894">
                <a:tc gridSpan="2">
                  <a:txBody>
                    <a:bodyPr/>
                    <a:lstStyle/>
                    <a:p>
                      <a:pPr algn="ctr">
                        <a:lnSpc>
                          <a:spcPct val="115000"/>
                        </a:lnSpc>
                        <a:spcAft>
                          <a:spcPts val="0"/>
                        </a:spcAft>
                      </a:pPr>
                      <a:r>
                        <a:rPr lang="da-DK" sz="1800" b="1" dirty="0" smtClean="0">
                          <a:highlight>
                            <a:srgbClr val="C0C0C0"/>
                          </a:highlight>
                          <a:latin typeface="Arial Black" pitchFamily="34" charset="0"/>
                          <a:ea typeface="Calibri"/>
                          <a:cs typeface="Times New Roman"/>
                        </a:rPr>
                        <a:t>           Aktørernes organisation</a:t>
                      </a:r>
                      <a:endParaRPr lang="da-DK" sz="1800" dirty="0">
                        <a:latin typeface="Arial Black" pitchFamily="34" charset="0"/>
                        <a:ea typeface="Calibri"/>
                        <a:cs typeface="Times New Roman"/>
                      </a:endParaRPr>
                    </a:p>
                    <a:p>
                      <a:pPr marL="342900" lvl="0" indent="-342900" algn="just">
                        <a:lnSpc>
                          <a:spcPct val="115000"/>
                        </a:lnSpc>
                        <a:spcAft>
                          <a:spcPts val="0"/>
                        </a:spcAft>
                        <a:buFont typeface="Symbol"/>
                        <a:buChar char=""/>
                      </a:pPr>
                      <a:r>
                        <a:rPr lang="da-DK" sz="1400" b="1" dirty="0">
                          <a:latin typeface="Arial Black" pitchFamily="34" charset="0"/>
                          <a:ea typeface="Calibri"/>
                          <a:cs typeface="Times New Roman"/>
                        </a:rPr>
                        <a:t>Incitamenter</a:t>
                      </a:r>
                      <a:endParaRPr lang="da-DK" sz="1400" dirty="0">
                        <a:latin typeface="Arial Black" pitchFamily="34" charset="0"/>
                        <a:ea typeface="Calibri"/>
                        <a:cs typeface="Times New Roman"/>
                      </a:endParaRPr>
                    </a:p>
                    <a:p>
                      <a:pPr marL="342900" lvl="0" indent="-342900" algn="just">
                        <a:lnSpc>
                          <a:spcPct val="115000"/>
                        </a:lnSpc>
                        <a:spcAft>
                          <a:spcPts val="0"/>
                        </a:spcAft>
                        <a:buFont typeface="Symbol"/>
                        <a:buChar char=""/>
                      </a:pPr>
                      <a:r>
                        <a:rPr lang="da-DK" sz="1400" b="1" dirty="0">
                          <a:latin typeface="Arial Black" pitchFamily="34" charset="0"/>
                          <a:ea typeface="Calibri"/>
                          <a:cs typeface="Times New Roman"/>
                        </a:rPr>
                        <a:t>Styring</a:t>
                      </a:r>
                      <a:endParaRPr lang="da-DK" sz="1400" dirty="0">
                        <a:latin typeface="Arial Black" pitchFamily="34" charset="0"/>
                        <a:ea typeface="Calibri"/>
                        <a:cs typeface="Times New Roman"/>
                      </a:endParaRPr>
                    </a:p>
                    <a:p>
                      <a:pPr marL="342900" lvl="0" indent="-342900" algn="just">
                        <a:lnSpc>
                          <a:spcPct val="115000"/>
                        </a:lnSpc>
                        <a:spcAft>
                          <a:spcPts val="0"/>
                        </a:spcAft>
                        <a:buFont typeface="Symbol"/>
                        <a:buChar char=""/>
                      </a:pPr>
                      <a:r>
                        <a:rPr lang="da-DK" sz="1400" b="1" dirty="0" err="1" smtClean="0">
                          <a:latin typeface="Arial Black" pitchFamily="34" charset="0"/>
                          <a:ea typeface="Calibri"/>
                          <a:cs typeface="Times New Roman"/>
                        </a:rPr>
                        <a:t>Teknisk,juridisk</a:t>
                      </a:r>
                      <a:r>
                        <a:rPr lang="da-DK" sz="1400" b="1" dirty="0" smtClean="0">
                          <a:latin typeface="Arial Black" pitchFamily="34" charset="0"/>
                          <a:ea typeface="Calibri"/>
                          <a:cs typeface="Times New Roman"/>
                        </a:rPr>
                        <a:t>,</a:t>
                      </a:r>
                      <a:endParaRPr lang="da-DK" sz="1400" dirty="0" smtClean="0">
                        <a:latin typeface="Arial Black" pitchFamily="34" charset="0"/>
                        <a:ea typeface="Calibri"/>
                        <a:cs typeface="Times New Roman"/>
                      </a:endParaRPr>
                    </a:p>
                    <a:p>
                      <a:pPr marL="457200" algn="just">
                        <a:lnSpc>
                          <a:spcPct val="115000"/>
                        </a:lnSpc>
                        <a:spcAft>
                          <a:spcPts val="0"/>
                        </a:spcAft>
                      </a:pPr>
                      <a:r>
                        <a:rPr lang="da-DK" sz="1400" b="1" dirty="0" smtClean="0">
                          <a:latin typeface="Arial Black" pitchFamily="34" charset="0"/>
                          <a:ea typeface="Calibri"/>
                          <a:cs typeface="Times New Roman"/>
                        </a:rPr>
                        <a:t>økonomisk og </a:t>
                      </a:r>
                      <a:endParaRPr lang="da-DK" sz="1400" dirty="0" smtClean="0">
                        <a:latin typeface="Arial Black" pitchFamily="34" charset="0"/>
                        <a:ea typeface="Calibri"/>
                        <a:cs typeface="Times New Roman"/>
                      </a:endParaRPr>
                    </a:p>
                    <a:p>
                      <a:pPr marL="457200" algn="just">
                        <a:lnSpc>
                          <a:spcPct val="115000"/>
                        </a:lnSpc>
                        <a:spcAft>
                          <a:spcPts val="0"/>
                        </a:spcAft>
                      </a:pPr>
                      <a:r>
                        <a:rPr lang="da-DK" sz="1400" b="1" dirty="0" smtClean="0">
                          <a:latin typeface="Arial Black" pitchFamily="34" charset="0"/>
                          <a:ea typeface="Calibri"/>
                          <a:cs typeface="Times New Roman"/>
                        </a:rPr>
                        <a:t>finansiel </a:t>
                      </a:r>
                      <a:r>
                        <a:rPr lang="da-DK" sz="1400" b="1" dirty="0">
                          <a:latin typeface="Arial Black" pitchFamily="34" charset="0"/>
                          <a:ea typeface="Calibri"/>
                          <a:cs typeface="Times New Roman"/>
                        </a:rPr>
                        <a:t>assistance</a:t>
                      </a:r>
                      <a:endParaRPr lang="da-DK" sz="1400" dirty="0">
                        <a:latin typeface="Arial Black" pitchFamily="34" charset="0"/>
                        <a:ea typeface="Calibri"/>
                        <a:cs typeface="Times New Roman"/>
                      </a:endParaRPr>
                    </a:p>
                  </a:txBody>
                  <a:tcPr marL="67332" marR="67332" marT="0" marB="0">
                    <a:lnL>
                      <a:noFill/>
                    </a:lnL>
                    <a:lnR>
                      <a:noFill/>
                    </a:lnR>
                    <a:lnT>
                      <a:noFill/>
                    </a:lnT>
                    <a:lnB>
                      <a:noFill/>
                    </a:lnB>
                  </a:tcPr>
                </a:tc>
                <a:tc hMerge="1">
                  <a:txBody>
                    <a:bodyPr/>
                    <a:lstStyle/>
                    <a:p>
                      <a:endParaRPr lang="da-DK"/>
                    </a:p>
                  </a:txBody>
                  <a:tcPr/>
                </a:tc>
                <a:tc>
                  <a:txBody>
                    <a:bodyPr/>
                    <a:lstStyle/>
                    <a:p>
                      <a:pPr algn="ctr">
                        <a:lnSpc>
                          <a:spcPct val="115000"/>
                        </a:lnSpc>
                        <a:spcAft>
                          <a:spcPts val="0"/>
                        </a:spcAft>
                      </a:pPr>
                      <a:endParaRPr lang="da-DK" sz="1100" dirty="0">
                        <a:latin typeface="Calibri"/>
                        <a:ea typeface="Calibri"/>
                        <a:cs typeface="Times New Roman"/>
                      </a:endParaRPr>
                    </a:p>
                  </a:txBody>
                  <a:tcPr marL="67332" marR="67332" marT="0" marB="0">
                    <a:lnL>
                      <a:noFill/>
                    </a:lnL>
                    <a:lnR>
                      <a:noFill/>
                    </a:lnR>
                    <a:lnT>
                      <a:noFill/>
                    </a:lnT>
                    <a:lnB>
                      <a:noFill/>
                    </a:lnB>
                  </a:tcPr>
                </a:tc>
                <a:tc>
                  <a:txBody>
                    <a:bodyPr/>
                    <a:lstStyle/>
                    <a:p>
                      <a:pPr>
                        <a:lnSpc>
                          <a:spcPct val="115000"/>
                        </a:lnSpc>
                        <a:spcAft>
                          <a:spcPts val="0"/>
                        </a:spcAft>
                      </a:pPr>
                      <a:r>
                        <a:rPr lang="da-DK" sz="1800" b="1" dirty="0" err="1" smtClean="0">
                          <a:highlight>
                            <a:srgbClr val="C0C0C0"/>
                          </a:highlight>
                          <a:latin typeface="Arial Black" pitchFamily="34" charset="0"/>
                          <a:ea typeface="Calibri"/>
                          <a:cs typeface="Times New Roman"/>
                        </a:rPr>
                        <a:t>OdsherredsKommune</a:t>
                      </a:r>
                      <a:endParaRPr lang="da-DK" sz="1800" dirty="0">
                        <a:latin typeface="Arial Black" pitchFamily="34" charset="0"/>
                        <a:ea typeface="Calibri"/>
                        <a:cs typeface="Times New Roman"/>
                      </a:endParaRPr>
                    </a:p>
                    <a:p>
                      <a:pPr>
                        <a:lnSpc>
                          <a:spcPct val="115000"/>
                        </a:lnSpc>
                        <a:spcAft>
                          <a:spcPts val="0"/>
                        </a:spcAft>
                      </a:pPr>
                      <a:r>
                        <a:rPr lang="da-DK" sz="1100" b="1" dirty="0" err="1">
                          <a:latin typeface="Calibri"/>
                          <a:ea typeface="Calibri"/>
                          <a:cs typeface="Times New Roman"/>
                        </a:rPr>
                        <a:t>-</a:t>
                      </a:r>
                      <a:r>
                        <a:rPr lang="da-DK" sz="1400" b="1" dirty="0" err="1">
                          <a:latin typeface="Arial Black" pitchFamily="34" charset="0"/>
                          <a:ea typeface="Calibri"/>
                          <a:cs typeface="Times New Roman"/>
                        </a:rPr>
                        <a:t>Landdistriktspolitik</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-Sparringspartner</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-Service</a:t>
                      </a:r>
                      <a:r>
                        <a:rPr lang="da-DK" sz="1400" b="1" dirty="0">
                          <a:latin typeface="Arial Black" pitchFamily="34" charset="0"/>
                          <a:ea typeface="Calibri"/>
                          <a:cs typeface="Times New Roman"/>
                        </a:rPr>
                        <a:t> funktioner</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-Tilladelser</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-Medfinansiering</a:t>
                      </a:r>
                      <a:endParaRPr lang="da-DK" sz="1400" dirty="0">
                        <a:latin typeface="Arial Black" pitchFamily="34" charset="0"/>
                        <a:ea typeface="Calibri"/>
                        <a:cs typeface="Times New Roman"/>
                      </a:endParaRPr>
                    </a:p>
                  </a:txBody>
                  <a:tcPr marL="67332" marR="67332" marT="0" marB="0">
                    <a:lnL>
                      <a:noFill/>
                    </a:lnL>
                    <a:lnR>
                      <a:noFill/>
                    </a:lnR>
                    <a:lnT>
                      <a:noFill/>
                    </a:lnT>
                    <a:lnB>
                      <a:noFill/>
                    </a:lnB>
                  </a:tcPr>
                </a:tc>
              </a:tr>
              <a:tr h="2030906">
                <a:tc gridSpan="2">
                  <a:txBody>
                    <a:bodyPr/>
                    <a:lstStyle/>
                    <a:p>
                      <a:pPr>
                        <a:lnSpc>
                          <a:spcPct val="115000"/>
                        </a:lnSpc>
                        <a:spcAft>
                          <a:spcPts val="0"/>
                        </a:spcAft>
                      </a:pPr>
                      <a:endParaRPr lang="da-DK" sz="1100" dirty="0">
                        <a:latin typeface="Calibri"/>
                        <a:ea typeface="Calibri"/>
                        <a:cs typeface="Times New Roman"/>
                      </a:endParaRPr>
                    </a:p>
                    <a:p>
                      <a:pPr algn="ctr">
                        <a:lnSpc>
                          <a:spcPct val="115000"/>
                        </a:lnSpc>
                        <a:spcAft>
                          <a:spcPts val="0"/>
                        </a:spcAft>
                      </a:pPr>
                      <a:r>
                        <a:rPr lang="da-DK" sz="1200" dirty="0">
                          <a:latin typeface="Times New Roman"/>
                          <a:cs typeface="Times New Roman"/>
                        </a:rPr>
                        <a:t/>
                      </a:r>
                      <a:br>
                        <a:rPr lang="da-DK" sz="1200" dirty="0">
                          <a:latin typeface="Times New Roman"/>
                          <a:cs typeface="Times New Roman"/>
                        </a:rPr>
                      </a:br>
                      <a:r>
                        <a:rPr lang="da-DK" sz="1800" b="1" dirty="0">
                          <a:highlight>
                            <a:srgbClr val="C0C0C0"/>
                          </a:highlight>
                          <a:latin typeface="Arial Black" pitchFamily="34" charset="0"/>
                          <a:ea typeface="Calibri"/>
                          <a:cs typeface="Times New Roman"/>
                        </a:rPr>
                        <a:t>Udviklingsfond</a:t>
                      </a:r>
                      <a:endParaRPr lang="da-DK" sz="1800" dirty="0">
                        <a:latin typeface="Arial Black" pitchFamily="34" charset="0"/>
                        <a:ea typeface="Calibri"/>
                        <a:cs typeface="Times New Roman"/>
                      </a:endParaRPr>
                    </a:p>
                  </a:txBody>
                  <a:tcPr marL="67332" marR="67332" marT="0" marB="0">
                    <a:lnL>
                      <a:noFill/>
                    </a:lnL>
                    <a:lnR>
                      <a:noFill/>
                    </a:lnR>
                    <a:lnT>
                      <a:noFill/>
                    </a:lnT>
                    <a:lnB>
                      <a:noFill/>
                    </a:lnB>
                  </a:tcPr>
                </a:tc>
                <a:tc hMerge="1">
                  <a:txBody>
                    <a:bodyPr/>
                    <a:lstStyle/>
                    <a:p>
                      <a:endParaRPr lang="da-DK"/>
                    </a:p>
                  </a:txBody>
                  <a:tcPr/>
                </a:tc>
                <a:tc>
                  <a:txBody>
                    <a:bodyPr/>
                    <a:lstStyle/>
                    <a:p>
                      <a:pPr algn="ctr">
                        <a:lnSpc>
                          <a:spcPct val="115000"/>
                        </a:lnSpc>
                        <a:spcAft>
                          <a:spcPts val="0"/>
                        </a:spcAft>
                      </a:pPr>
                      <a:endParaRPr lang="da-DK" sz="1100" dirty="0">
                        <a:latin typeface="Calibri"/>
                        <a:ea typeface="Calibri"/>
                        <a:cs typeface="Times New Roman"/>
                      </a:endParaRPr>
                    </a:p>
                  </a:txBody>
                  <a:tcPr marL="67332" marR="67332" marT="0" marB="0">
                    <a:lnL>
                      <a:noFill/>
                    </a:lnL>
                    <a:lnR>
                      <a:noFill/>
                    </a:lnR>
                    <a:lnT>
                      <a:noFill/>
                    </a:lnT>
                    <a:lnB>
                      <a:noFill/>
                    </a:lnB>
                  </a:tcPr>
                </a:tc>
                <a:tc>
                  <a:txBody>
                    <a:bodyPr/>
                    <a:lstStyle/>
                    <a:p>
                      <a:pPr>
                        <a:lnSpc>
                          <a:spcPct val="115000"/>
                        </a:lnSpc>
                        <a:spcAft>
                          <a:spcPts val="0"/>
                        </a:spcAft>
                      </a:pPr>
                      <a:r>
                        <a:rPr lang="da-DK" sz="1200" dirty="0">
                          <a:latin typeface="Times New Roman"/>
                          <a:cs typeface="Times New Roman"/>
                        </a:rPr>
                        <a:t/>
                      </a:r>
                      <a:br>
                        <a:rPr lang="da-DK" sz="1200" dirty="0">
                          <a:latin typeface="Times New Roman"/>
                          <a:cs typeface="Times New Roman"/>
                        </a:rPr>
                      </a:br>
                      <a:r>
                        <a:rPr lang="da-DK" sz="1600" b="1" dirty="0">
                          <a:highlight>
                            <a:srgbClr val="C0C0C0"/>
                          </a:highlight>
                          <a:latin typeface="Arial Black" pitchFamily="34" charset="0"/>
                          <a:ea typeface="Calibri"/>
                          <a:cs typeface="Times New Roman"/>
                        </a:rPr>
                        <a:t>Finansiering</a:t>
                      </a:r>
                      <a:endParaRPr lang="da-DK" sz="1600" dirty="0">
                        <a:latin typeface="Arial Black" pitchFamily="34" charset="0"/>
                        <a:ea typeface="Calibri"/>
                        <a:cs typeface="Times New Roman"/>
                      </a:endParaRPr>
                    </a:p>
                    <a:p>
                      <a:pPr algn="just">
                        <a:lnSpc>
                          <a:spcPct val="115000"/>
                        </a:lnSpc>
                        <a:spcAft>
                          <a:spcPts val="0"/>
                        </a:spcAft>
                      </a:pPr>
                      <a:r>
                        <a:rPr lang="da-DK" sz="1400" b="1" dirty="0" err="1">
                          <a:latin typeface="Arial Black" pitchFamily="34" charset="0"/>
                          <a:ea typeface="Calibri"/>
                          <a:cs typeface="Times New Roman"/>
                        </a:rPr>
                        <a:t>-Lokal</a:t>
                      </a:r>
                      <a:r>
                        <a:rPr lang="da-DK" sz="1400" b="1" dirty="0">
                          <a:latin typeface="Arial Black" pitchFamily="34" charset="0"/>
                          <a:ea typeface="Calibri"/>
                          <a:cs typeface="Times New Roman"/>
                        </a:rPr>
                        <a:t> støtte (opsparing)</a:t>
                      </a:r>
                      <a:endParaRPr lang="da-DK" sz="1400" dirty="0">
                        <a:latin typeface="Arial Black" pitchFamily="34" charset="0"/>
                        <a:ea typeface="Calibri"/>
                        <a:cs typeface="Times New Roman"/>
                      </a:endParaRPr>
                    </a:p>
                    <a:p>
                      <a:pPr algn="just">
                        <a:lnSpc>
                          <a:spcPct val="115000"/>
                        </a:lnSpc>
                        <a:spcAft>
                          <a:spcPts val="0"/>
                        </a:spcAft>
                      </a:pPr>
                      <a:r>
                        <a:rPr lang="da-DK" sz="1400" b="1" dirty="0" err="1">
                          <a:latin typeface="Arial Black" pitchFamily="34" charset="0"/>
                          <a:ea typeface="Calibri"/>
                          <a:cs typeface="Times New Roman"/>
                        </a:rPr>
                        <a:t>-Fonde</a:t>
                      </a:r>
                      <a:endParaRPr lang="da-DK" sz="1400" dirty="0">
                        <a:latin typeface="Arial Black" pitchFamily="34" charset="0"/>
                        <a:ea typeface="Calibri"/>
                        <a:cs typeface="Times New Roman"/>
                      </a:endParaRPr>
                    </a:p>
                    <a:p>
                      <a:pPr algn="just">
                        <a:lnSpc>
                          <a:spcPct val="115000"/>
                        </a:lnSpc>
                        <a:spcAft>
                          <a:spcPts val="0"/>
                        </a:spcAft>
                      </a:pPr>
                      <a:r>
                        <a:rPr lang="da-DK" sz="1400" b="1" dirty="0" err="1">
                          <a:latin typeface="Arial Black" pitchFamily="34" charset="0"/>
                          <a:ea typeface="Calibri"/>
                          <a:cs typeface="Times New Roman"/>
                        </a:rPr>
                        <a:t>-Lokale</a:t>
                      </a:r>
                      <a:r>
                        <a:rPr lang="da-DK" sz="1400" b="1" dirty="0">
                          <a:latin typeface="Arial Black" pitchFamily="34" charset="0"/>
                          <a:ea typeface="Calibri"/>
                          <a:cs typeface="Times New Roman"/>
                        </a:rPr>
                        <a:t> Aktions Gruppe</a:t>
                      </a:r>
                      <a:endParaRPr lang="da-DK" sz="1400" dirty="0">
                        <a:latin typeface="Arial Black" pitchFamily="34" charset="0"/>
                        <a:ea typeface="Calibri"/>
                        <a:cs typeface="Times New Roman"/>
                      </a:endParaRPr>
                    </a:p>
                    <a:p>
                      <a:pPr algn="just">
                        <a:lnSpc>
                          <a:spcPct val="115000"/>
                        </a:lnSpc>
                        <a:spcAft>
                          <a:spcPts val="0"/>
                        </a:spcAft>
                      </a:pPr>
                      <a:r>
                        <a:rPr lang="da-DK" sz="1400" b="1" dirty="0" err="1">
                          <a:latin typeface="Arial Black" pitchFamily="34" charset="0"/>
                          <a:ea typeface="Calibri"/>
                          <a:cs typeface="Times New Roman"/>
                        </a:rPr>
                        <a:t>-Kommunal</a:t>
                      </a:r>
                      <a:r>
                        <a:rPr lang="da-DK" sz="1400" b="1" dirty="0">
                          <a:latin typeface="Arial Black" pitchFamily="34" charset="0"/>
                          <a:ea typeface="Calibri"/>
                          <a:cs typeface="Times New Roman"/>
                        </a:rPr>
                        <a:t> medfinansiering</a:t>
                      </a:r>
                      <a:endParaRPr lang="da-DK" sz="1400" dirty="0">
                        <a:latin typeface="Arial Black" pitchFamily="34" charset="0"/>
                        <a:ea typeface="Calibri"/>
                        <a:cs typeface="Times New Roman"/>
                      </a:endParaRPr>
                    </a:p>
                  </a:txBody>
                  <a:tcPr marL="67332" marR="67332" marT="0" marB="0">
                    <a:lnL>
                      <a:noFill/>
                    </a:lnL>
                    <a:lnR>
                      <a:noFill/>
                    </a:lnR>
                    <a:lnT>
                      <a:noFill/>
                    </a:lnT>
                    <a:lnB>
                      <a:noFill/>
                    </a:lnB>
                  </a:tcPr>
                </a:tc>
              </a:tr>
              <a:tr h="1363607">
                <a:tc>
                  <a:txBody>
                    <a:bodyPr/>
                    <a:lstStyle/>
                    <a:p>
                      <a:pPr>
                        <a:lnSpc>
                          <a:spcPct val="115000"/>
                        </a:lnSpc>
                        <a:spcAft>
                          <a:spcPts val="0"/>
                        </a:spcAft>
                      </a:pPr>
                      <a:r>
                        <a:rPr lang="da-DK" sz="1600" b="1" dirty="0" smtClean="0">
                          <a:highlight>
                            <a:srgbClr val="C0C0C0"/>
                          </a:highlight>
                          <a:latin typeface="Arial Black" pitchFamily="34" charset="0"/>
                          <a:ea typeface="Calibri"/>
                          <a:cs typeface="Times New Roman"/>
                        </a:rPr>
                        <a:t>Erhvervsaktiviteter</a:t>
                      </a:r>
                      <a:endParaRPr lang="da-DK" sz="1600" dirty="0">
                        <a:latin typeface="Arial Black" pitchFamily="34" charset="0"/>
                        <a:ea typeface="Calibri"/>
                        <a:cs typeface="Times New Roman"/>
                      </a:endParaRPr>
                    </a:p>
                    <a:p>
                      <a:pPr>
                        <a:lnSpc>
                          <a:spcPct val="115000"/>
                        </a:lnSpc>
                        <a:spcAft>
                          <a:spcPts val="0"/>
                        </a:spcAft>
                      </a:pPr>
                      <a:r>
                        <a:rPr lang="da-DK" sz="1200" b="1" dirty="0" err="1">
                          <a:latin typeface="Arial Black" pitchFamily="34" charset="0"/>
                          <a:ea typeface="Calibri"/>
                          <a:cs typeface="Times New Roman"/>
                        </a:rPr>
                        <a:t>-</a:t>
                      </a:r>
                      <a:r>
                        <a:rPr lang="da-DK" sz="1400" b="1" dirty="0" err="1">
                          <a:latin typeface="Arial Black" pitchFamily="34" charset="0"/>
                          <a:ea typeface="Calibri"/>
                          <a:cs typeface="Times New Roman"/>
                        </a:rPr>
                        <a:t>Landbrugs</a:t>
                      </a:r>
                      <a:r>
                        <a:rPr lang="da-DK" sz="1400" b="1" dirty="0">
                          <a:latin typeface="Arial Black" pitchFamily="34" charset="0"/>
                          <a:ea typeface="Calibri"/>
                          <a:cs typeface="Times New Roman"/>
                        </a:rPr>
                        <a:t> relaterede</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-Traditionelle</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-Integrerende</a:t>
                      </a:r>
                      <a:r>
                        <a:rPr lang="da-DK" sz="1400" b="1" dirty="0">
                          <a:latin typeface="Arial Black" pitchFamily="34" charset="0"/>
                          <a:ea typeface="Calibri"/>
                          <a:cs typeface="Times New Roman"/>
                        </a:rPr>
                        <a:t> iværksætteri</a:t>
                      </a:r>
                      <a:endParaRPr lang="da-DK" sz="1400" dirty="0">
                        <a:latin typeface="Arial Black" pitchFamily="34" charset="0"/>
                        <a:ea typeface="Calibri"/>
                        <a:cs typeface="Times New Roman"/>
                      </a:endParaRPr>
                    </a:p>
                  </a:txBody>
                  <a:tcPr marL="67332" marR="67332" marT="0" marB="0">
                    <a:lnL>
                      <a:noFill/>
                    </a:lnL>
                    <a:lnR>
                      <a:noFill/>
                    </a:lnR>
                    <a:lnT>
                      <a:noFill/>
                    </a:lnT>
                    <a:lnB>
                      <a:noFill/>
                    </a:lnB>
                  </a:tcPr>
                </a:tc>
                <a:tc>
                  <a:txBody>
                    <a:bodyPr/>
                    <a:lstStyle/>
                    <a:p>
                      <a:pPr>
                        <a:lnSpc>
                          <a:spcPct val="115000"/>
                        </a:lnSpc>
                        <a:spcAft>
                          <a:spcPts val="0"/>
                        </a:spcAft>
                      </a:pPr>
                      <a:r>
                        <a:rPr lang="da-DK" sz="1800" b="1" dirty="0" err="1">
                          <a:highlight>
                            <a:srgbClr val="C0C0C0"/>
                          </a:highlight>
                          <a:latin typeface="Arial Black" pitchFamily="34" charset="0"/>
                          <a:ea typeface="Calibri"/>
                          <a:cs typeface="Times New Roman"/>
                        </a:rPr>
                        <a:t>Fælledskaber</a:t>
                      </a:r>
                      <a:endParaRPr lang="da-DK" sz="18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-Formelle</a:t>
                      </a:r>
                      <a:r>
                        <a:rPr lang="da-DK" sz="1400" b="1" dirty="0">
                          <a:latin typeface="Arial Black" pitchFamily="34" charset="0"/>
                          <a:ea typeface="Calibri"/>
                          <a:cs typeface="Times New Roman"/>
                        </a:rPr>
                        <a:t> grupper</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-Uformelle</a:t>
                      </a:r>
                      <a:r>
                        <a:rPr lang="da-DK" sz="1400" b="1" dirty="0">
                          <a:latin typeface="Arial Black" pitchFamily="34" charset="0"/>
                          <a:ea typeface="Calibri"/>
                          <a:cs typeface="Times New Roman"/>
                        </a:rPr>
                        <a:t> grupper</a:t>
                      </a:r>
                      <a:endParaRPr lang="da-DK" sz="1400" dirty="0">
                        <a:latin typeface="Arial Black" pitchFamily="34" charset="0"/>
                        <a:ea typeface="Calibri"/>
                        <a:cs typeface="Times New Roman"/>
                      </a:endParaRPr>
                    </a:p>
                    <a:p>
                      <a:pPr>
                        <a:lnSpc>
                          <a:spcPct val="115000"/>
                        </a:lnSpc>
                        <a:spcAft>
                          <a:spcPts val="0"/>
                        </a:spcAft>
                      </a:pPr>
                      <a:r>
                        <a:rPr lang="da-DK" sz="1400" b="1" dirty="0" err="1">
                          <a:latin typeface="Arial Black" pitchFamily="34" charset="0"/>
                          <a:ea typeface="Calibri"/>
                          <a:cs typeface="Times New Roman"/>
                        </a:rPr>
                        <a:t>-Enkeltpersoner</a:t>
                      </a:r>
                      <a:endParaRPr lang="da-DK" sz="1400" dirty="0">
                        <a:latin typeface="Arial Black" pitchFamily="34" charset="0"/>
                        <a:ea typeface="Calibri"/>
                        <a:cs typeface="Times New Roman"/>
                      </a:endParaRPr>
                    </a:p>
                  </a:txBody>
                  <a:tcPr marL="67332" marR="67332" marT="0" marB="0">
                    <a:lnL>
                      <a:noFill/>
                    </a:lnL>
                    <a:lnR>
                      <a:noFill/>
                    </a:lnR>
                    <a:lnT>
                      <a:noFill/>
                    </a:lnT>
                    <a:lnB>
                      <a:noFill/>
                    </a:lnB>
                  </a:tcPr>
                </a:tc>
                <a:tc>
                  <a:txBody>
                    <a:bodyPr/>
                    <a:lstStyle/>
                    <a:p>
                      <a:pPr algn="ctr">
                        <a:lnSpc>
                          <a:spcPct val="115000"/>
                        </a:lnSpc>
                        <a:spcAft>
                          <a:spcPts val="0"/>
                        </a:spcAft>
                      </a:pPr>
                      <a:endParaRPr lang="da-DK" sz="1100">
                        <a:latin typeface="Calibri"/>
                        <a:ea typeface="Calibri"/>
                        <a:cs typeface="Times New Roman"/>
                      </a:endParaRPr>
                    </a:p>
                  </a:txBody>
                  <a:tcPr marL="67332" marR="67332" marT="0" marB="0">
                    <a:lnL>
                      <a:noFill/>
                    </a:lnL>
                    <a:lnR>
                      <a:noFill/>
                    </a:lnR>
                    <a:lnT>
                      <a:noFill/>
                    </a:lnT>
                    <a:lnB>
                      <a:noFill/>
                    </a:lnB>
                  </a:tcPr>
                </a:tc>
                <a:tc>
                  <a:txBody>
                    <a:bodyPr/>
                    <a:lstStyle/>
                    <a:p>
                      <a:pPr algn="ctr">
                        <a:lnSpc>
                          <a:spcPct val="115000"/>
                        </a:lnSpc>
                        <a:spcAft>
                          <a:spcPts val="0"/>
                        </a:spcAft>
                      </a:pPr>
                      <a:endParaRPr lang="da-DK" sz="1100" dirty="0">
                        <a:latin typeface="Calibri"/>
                        <a:ea typeface="Calibri"/>
                        <a:cs typeface="Times New Roman"/>
                      </a:endParaRPr>
                    </a:p>
                  </a:txBody>
                  <a:tcPr marL="67332" marR="67332" marT="0" marB="0">
                    <a:lnL>
                      <a:noFill/>
                    </a:lnL>
                    <a:lnR>
                      <a:noFill/>
                    </a:lnR>
                    <a:lnT>
                      <a:noFill/>
                    </a:lnT>
                    <a:lnB>
                      <a:noFill/>
                    </a:lnB>
                  </a:tcPr>
                </a:tc>
              </a:tr>
            </a:tbl>
          </a:graphicData>
        </a:graphic>
      </p:graphicFrame>
      <p:sp>
        <p:nvSpPr>
          <p:cNvPr id="2054" name="AutoShape 6"/>
          <p:cNvSpPr>
            <a:spLocks noChangeArrowheads="1"/>
          </p:cNvSpPr>
          <p:nvPr/>
        </p:nvSpPr>
        <p:spPr bwMode="auto">
          <a:xfrm>
            <a:off x="4139952" y="3140968"/>
            <a:ext cx="1048321" cy="629791"/>
          </a:xfrm>
          <a:prstGeom prst="leftArrow">
            <a:avLst>
              <a:gd name="adj1" fmla="val 50000"/>
              <a:gd name="adj2" fmla="val 50245"/>
            </a:avLst>
          </a:prstGeom>
          <a:solidFill>
            <a:srgbClr val="A6D3A7"/>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052" name="AutoShape 4"/>
          <p:cNvSpPr>
            <a:spLocks noChangeShapeType="1"/>
          </p:cNvSpPr>
          <p:nvPr/>
        </p:nvSpPr>
        <p:spPr bwMode="auto">
          <a:xfrm flipH="1">
            <a:off x="1403648" y="3861048"/>
            <a:ext cx="936104" cy="1320924"/>
          </a:xfrm>
          <a:prstGeom prst="straightConnector1">
            <a:avLst/>
          </a:prstGeom>
          <a:noFill/>
          <a:ln w="76200">
            <a:solidFill>
              <a:srgbClr val="92D05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2049" name="AutoShape 1"/>
          <p:cNvSpPr>
            <a:spLocks noChangeShapeType="1"/>
          </p:cNvSpPr>
          <p:nvPr/>
        </p:nvSpPr>
        <p:spPr bwMode="auto">
          <a:xfrm>
            <a:off x="3275856" y="3861048"/>
            <a:ext cx="782191" cy="1345307"/>
          </a:xfrm>
          <a:prstGeom prst="straightConnector1">
            <a:avLst/>
          </a:prstGeom>
          <a:noFill/>
          <a:ln w="76200">
            <a:solidFill>
              <a:srgbClr val="92D05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2050" name="AutoShape 2"/>
          <p:cNvSpPr>
            <a:spLocks noChangeShapeType="1"/>
          </p:cNvSpPr>
          <p:nvPr/>
        </p:nvSpPr>
        <p:spPr bwMode="auto">
          <a:xfrm flipV="1">
            <a:off x="1907704" y="3861047"/>
            <a:ext cx="864096" cy="1273299"/>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2051" name="AutoShape 3"/>
          <p:cNvSpPr>
            <a:spLocks noChangeShapeType="1"/>
          </p:cNvSpPr>
          <p:nvPr/>
        </p:nvSpPr>
        <p:spPr bwMode="auto">
          <a:xfrm flipH="1" flipV="1">
            <a:off x="3707904" y="3861048"/>
            <a:ext cx="720080" cy="1296144"/>
          </a:xfrm>
          <a:prstGeom prst="straightConnector1">
            <a:avLst/>
          </a:prstGeom>
          <a:noFill/>
          <a:ln w="57150">
            <a:solidFill>
              <a:srgbClr val="C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2055" name="AutoShape 7"/>
          <p:cNvSpPr>
            <a:spLocks noChangeArrowheads="1"/>
          </p:cNvSpPr>
          <p:nvPr/>
        </p:nvSpPr>
        <p:spPr bwMode="auto">
          <a:xfrm>
            <a:off x="3203848" y="1556792"/>
            <a:ext cx="180975" cy="1666875"/>
          </a:xfrm>
          <a:prstGeom prst="downArrow">
            <a:avLst>
              <a:gd name="adj1" fmla="val 50000"/>
              <a:gd name="adj2" fmla="val 230263"/>
            </a:avLst>
          </a:prstGeom>
          <a:solidFill>
            <a:srgbClr val="FFFFFF"/>
          </a:solidFill>
          <a:ln w="38100">
            <a:solidFill>
              <a:srgbClr val="479148"/>
            </a:solidFill>
            <a:miter lim="800000"/>
            <a:headEnd/>
            <a:tailEnd/>
          </a:ln>
        </p:spPr>
        <p:txBody>
          <a:bodyPr vert="eaVert" wrap="square" lIns="91440" tIns="45720" rIns="91440" bIns="45720" numCol="1" anchor="t" anchorCtr="0" compatLnSpc="1">
            <a:prstTxWarp prst="textNoShape">
              <a:avLst/>
            </a:prstTxWarp>
          </a:bodyPr>
          <a:lstStyle/>
          <a:p>
            <a:endParaRPr lang="da-DK"/>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Højre-venstrepil 10"/>
          <p:cNvSpPr/>
          <p:nvPr/>
        </p:nvSpPr>
        <p:spPr>
          <a:xfrm>
            <a:off x="4067944" y="1700808"/>
            <a:ext cx="1216152" cy="628648"/>
          </a:xfrm>
          <a:prstGeom prst="leftRightArrow">
            <a:avLst/>
          </a:prstGeom>
          <a:solidFill>
            <a:srgbClr val="A6D3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2632</Words>
  <Application>Microsoft Office PowerPoint</Application>
  <PresentationFormat>On-screen Show (4:3)</PresentationFormat>
  <Paragraphs>770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Kontortema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Jens Christensen</dc:creator>
  <cp:lastModifiedBy>jens</cp:lastModifiedBy>
  <cp:revision>57</cp:revision>
  <dcterms:created xsi:type="dcterms:W3CDTF">2015-12-02T06:47:32Z</dcterms:created>
  <dcterms:modified xsi:type="dcterms:W3CDTF">2016-03-29T13:13:59Z</dcterms:modified>
</cp:coreProperties>
</file>